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0"/>
    <p:restoredTop sz="73288"/>
  </p:normalViewPr>
  <p:slideViewPr>
    <p:cSldViewPr snapToGrid="0">
      <p:cViewPr varScale="1">
        <p:scale>
          <a:sx n="121" d="100"/>
          <a:sy n="121" d="100"/>
        </p:scale>
        <p:origin x="1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1C244D-AE0A-4C1D-A422-9D94705CDAD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3806D0D3-B6CD-4D95-98CB-C67444EF7510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dirty="0"/>
            <a:t>LOSC (0) - Ajax AMSTERDAM (2)</a:t>
          </a:r>
        </a:p>
      </dgm:t>
    </dgm:pt>
    <dgm:pt modelId="{897E5893-271D-43B9-8580-110A705C8621}" type="parTrans" cxnId="{5DA19501-2FC9-436D-AB6A-6A0DAF2D899A}">
      <dgm:prSet/>
      <dgm:spPr/>
      <dgm:t>
        <a:bodyPr/>
        <a:lstStyle/>
        <a:p>
          <a:endParaRPr lang="en-US"/>
        </a:p>
      </dgm:t>
    </dgm:pt>
    <dgm:pt modelId="{F8E64432-D508-414D-8D89-F8516C4E1ED3}" type="sibTrans" cxnId="{5DA19501-2FC9-436D-AB6A-6A0DAF2D899A}">
      <dgm:prSet/>
      <dgm:spPr/>
      <dgm:t>
        <a:bodyPr/>
        <a:lstStyle/>
        <a:p>
          <a:endParaRPr lang="en-US"/>
        </a:p>
      </dgm:t>
    </dgm:pt>
    <dgm:pt modelId="{DA8B00CC-8920-433C-B18F-BE96C63DAC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27 November 2019</a:t>
          </a:r>
        </a:p>
      </dgm:t>
    </dgm:pt>
    <dgm:pt modelId="{622F081C-4F6E-46B2-BF2E-2D9345C4BB8B}" type="parTrans" cxnId="{0C7E615E-6324-430F-876C-54D6C86E23D8}">
      <dgm:prSet/>
      <dgm:spPr/>
      <dgm:t>
        <a:bodyPr/>
        <a:lstStyle/>
        <a:p>
          <a:endParaRPr lang="en-US"/>
        </a:p>
      </dgm:t>
    </dgm:pt>
    <dgm:pt modelId="{2A9A5529-5C47-4378-BEE8-47F2E8698D5D}" type="sibTrans" cxnId="{0C7E615E-6324-430F-876C-54D6C86E23D8}">
      <dgm:prSet/>
      <dgm:spPr/>
      <dgm:t>
        <a:bodyPr/>
        <a:lstStyle/>
        <a:p>
          <a:endParaRPr lang="en-US"/>
        </a:p>
      </dgm:t>
    </dgm:pt>
    <dgm:pt modelId="{598CA20D-2750-4DA2-97A6-C66C285467DE}" type="pres">
      <dgm:prSet presAssocID="{891C244D-AE0A-4C1D-A422-9D94705CDAD4}" presName="root" presStyleCnt="0">
        <dgm:presLayoutVars>
          <dgm:dir/>
          <dgm:resizeHandles val="exact"/>
        </dgm:presLayoutVars>
      </dgm:prSet>
      <dgm:spPr/>
    </dgm:pt>
    <dgm:pt modelId="{1D34BF30-C0A4-4A24-B23A-660D0A79CAC7}" type="pres">
      <dgm:prSet presAssocID="{3806D0D3-B6CD-4D95-98CB-C67444EF7510}" presName="compNode" presStyleCnt="0"/>
      <dgm:spPr/>
    </dgm:pt>
    <dgm:pt modelId="{BCAFD022-B82E-4B32-8C66-620605EE4955}" type="pres">
      <dgm:prSet presAssocID="{3806D0D3-B6CD-4D95-98CB-C67444EF75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CAB5A03-47BD-4497-8182-6FE2289DB1DC}" type="pres">
      <dgm:prSet presAssocID="{3806D0D3-B6CD-4D95-98CB-C67444EF7510}" presName="spaceRect" presStyleCnt="0"/>
      <dgm:spPr/>
    </dgm:pt>
    <dgm:pt modelId="{7F06D3FF-013B-41D0-9AB8-3517E8B0962B}" type="pres">
      <dgm:prSet presAssocID="{3806D0D3-B6CD-4D95-98CB-C67444EF7510}" presName="textRect" presStyleLbl="revTx" presStyleIdx="0" presStyleCnt="2" custScaleX="186906">
        <dgm:presLayoutVars>
          <dgm:chMax val="1"/>
          <dgm:chPref val="1"/>
        </dgm:presLayoutVars>
      </dgm:prSet>
      <dgm:spPr/>
    </dgm:pt>
    <dgm:pt modelId="{3D8082E1-C2C3-4A7D-B1C1-8322CF8B7A10}" type="pres">
      <dgm:prSet presAssocID="{F8E64432-D508-414D-8D89-F8516C4E1ED3}" presName="sibTrans" presStyleCnt="0"/>
      <dgm:spPr/>
    </dgm:pt>
    <dgm:pt modelId="{1281D0C2-8066-48AD-BA12-A36EB0E30FE9}" type="pres">
      <dgm:prSet presAssocID="{DA8B00CC-8920-433C-B18F-BE96C63DAC66}" presName="compNode" presStyleCnt="0"/>
      <dgm:spPr/>
    </dgm:pt>
    <dgm:pt modelId="{3222F290-A2CD-439D-A756-5CB48A12862A}" type="pres">
      <dgm:prSet presAssocID="{DA8B00CC-8920-433C-B18F-BE96C63DAC66}" presName="iconRect" presStyleLbl="node1" presStyleIdx="1" presStyleCnt="2" custLinFactNeighborX="-18381" custLinFactNeighborY="-49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66B3E5F-7E99-4EB0-A4BF-7C017EB58D47}" type="pres">
      <dgm:prSet presAssocID="{DA8B00CC-8920-433C-B18F-BE96C63DAC66}" presName="spaceRect" presStyleCnt="0"/>
      <dgm:spPr/>
    </dgm:pt>
    <dgm:pt modelId="{5F0B9666-1432-448B-A0B5-1D1ADC734651}" type="pres">
      <dgm:prSet presAssocID="{DA8B00CC-8920-433C-B18F-BE96C63DAC66}" presName="textRect" presStyleLbl="revTx" presStyleIdx="1" presStyleCnt="2" custScaleX="81498" custScaleY="29661" custLinFactNeighborY="-29482">
        <dgm:presLayoutVars>
          <dgm:chMax val="1"/>
          <dgm:chPref val="1"/>
        </dgm:presLayoutVars>
      </dgm:prSet>
      <dgm:spPr/>
    </dgm:pt>
  </dgm:ptLst>
  <dgm:cxnLst>
    <dgm:cxn modelId="{5DA19501-2FC9-436D-AB6A-6A0DAF2D899A}" srcId="{891C244D-AE0A-4C1D-A422-9D94705CDAD4}" destId="{3806D0D3-B6CD-4D95-98CB-C67444EF7510}" srcOrd="0" destOrd="0" parTransId="{897E5893-271D-43B9-8580-110A705C8621}" sibTransId="{F8E64432-D508-414D-8D89-F8516C4E1ED3}"/>
    <dgm:cxn modelId="{A9DDC80C-E82E-F049-BD41-965827928732}" type="presOf" srcId="{891C244D-AE0A-4C1D-A422-9D94705CDAD4}" destId="{598CA20D-2750-4DA2-97A6-C66C285467DE}" srcOrd="0" destOrd="0" presId="urn:microsoft.com/office/officeart/2018/2/layout/IconLabelList"/>
    <dgm:cxn modelId="{9679173B-802C-CC41-BC4F-D428C0B2F01E}" type="presOf" srcId="{DA8B00CC-8920-433C-B18F-BE96C63DAC66}" destId="{5F0B9666-1432-448B-A0B5-1D1ADC734651}" srcOrd="0" destOrd="0" presId="urn:microsoft.com/office/officeart/2018/2/layout/IconLabelList"/>
    <dgm:cxn modelId="{0C7E615E-6324-430F-876C-54D6C86E23D8}" srcId="{891C244D-AE0A-4C1D-A422-9D94705CDAD4}" destId="{DA8B00CC-8920-433C-B18F-BE96C63DAC66}" srcOrd="1" destOrd="0" parTransId="{622F081C-4F6E-46B2-BF2E-2D9345C4BB8B}" sibTransId="{2A9A5529-5C47-4378-BEE8-47F2E8698D5D}"/>
    <dgm:cxn modelId="{F801C1FD-D9A8-BC46-AB0C-377D9B762402}" type="presOf" srcId="{3806D0D3-B6CD-4D95-98CB-C67444EF7510}" destId="{7F06D3FF-013B-41D0-9AB8-3517E8B0962B}" srcOrd="0" destOrd="0" presId="urn:microsoft.com/office/officeart/2018/2/layout/IconLabelList"/>
    <dgm:cxn modelId="{79B67206-01B5-184E-816A-6B401AA78921}" type="presParOf" srcId="{598CA20D-2750-4DA2-97A6-C66C285467DE}" destId="{1D34BF30-C0A4-4A24-B23A-660D0A79CAC7}" srcOrd="0" destOrd="0" presId="urn:microsoft.com/office/officeart/2018/2/layout/IconLabelList"/>
    <dgm:cxn modelId="{A7581E3B-CCD9-B14B-84B4-DD60EB3B062F}" type="presParOf" srcId="{1D34BF30-C0A4-4A24-B23A-660D0A79CAC7}" destId="{BCAFD022-B82E-4B32-8C66-620605EE4955}" srcOrd="0" destOrd="0" presId="urn:microsoft.com/office/officeart/2018/2/layout/IconLabelList"/>
    <dgm:cxn modelId="{F5208DAE-AB5A-354C-B5DF-2D7D735BA948}" type="presParOf" srcId="{1D34BF30-C0A4-4A24-B23A-660D0A79CAC7}" destId="{9CAB5A03-47BD-4497-8182-6FE2289DB1DC}" srcOrd="1" destOrd="0" presId="urn:microsoft.com/office/officeart/2018/2/layout/IconLabelList"/>
    <dgm:cxn modelId="{71F7E005-D666-0B4E-981C-B280F6A118D9}" type="presParOf" srcId="{1D34BF30-C0A4-4A24-B23A-660D0A79CAC7}" destId="{7F06D3FF-013B-41D0-9AB8-3517E8B0962B}" srcOrd="2" destOrd="0" presId="urn:microsoft.com/office/officeart/2018/2/layout/IconLabelList"/>
    <dgm:cxn modelId="{E2B2E219-DBE2-C340-ADD3-D8697A905268}" type="presParOf" srcId="{598CA20D-2750-4DA2-97A6-C66C285467DE}" destId="{3D8082E1-C2C3-4A7D-B1C1-8322CF8B7A10}" srcOrd="1" destOrd="0" presId="urn:microsoft.com/office/officeart/2018/2/layout/IconLabelList"/>
    <dgm:cxn modelId="{53DB3C2B-EBAD-8A42-9855-968D49F1010A}" type="presParOf" srcId="{598CA20D-2750-4DA2-97A6-C66C285467DE}" destId="{1281D0C2-8066-48AD-BA12-A36EB0E30FE9}" srcOrd="2" destOrd="0" presId="urn:microsoft.com/office/officeart/2018/2/layout/IconLabelList"/>
    <dgm:cxn modelId="{A2FAC507-B308-B740-A481-E9FD2E55ADFE}" type="presParOf" srcId="{1281D0C2-8066-48AD-BA12-A36EB0E30FE9}" destId="{3222F290-A2CD-439D-A756-5CB48A12862A}" srcOrd="0" destOrd="0" presId="urn:microsoft.com/office/officeart/2018/2/layout/IconLabelList"/>
    <dgm:cxn modelId="{886E6CD6-132B-A140-AD66-CDEE0084EC4B}" type="presParOf" srcId="{1281D0C2-8066-48AD-BA12-A36EB0E30FE9}" destId="{C66B3E5F-7E99-4EB0-A4BF-7C017EB58D47}" srcOrd="1" destOrd="0" presId="urn:microsoft.com/office/officeart/2018/2/layout/IconLabelList"/>
    <dgm:cxn modelId="{D214B0C0-5C07-E448-B595-472E72E1CB9A}" type="presParOf" srcId="{1281D0C2-8066-48AD-BA12-A36EB0E30FE9}" destId="{5F0B9666-1432-448B-A0B5-1D1ADC7346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FD022-B82E-4B32-8C66-620605EE4955}">
      <dsp:nvSpPr>
        <dsp:cNvPr id="0" name=""/>
        <dsp:cNvSpPr/>
      </dsp:nvSpPr>
      <dsp:spPr>
        <a:xfrm>
          <a:off x="1551307" y="857260"/>
          <a:ext cx="916312" cy="916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6D3FF-013B-41D0-9AB8-3517E8B0962B}">
      <dsp:nvSpPr>
        <dsp:cNvPr id="0" name=""/>
        <dsp:cNvSpPr/>
      </dsp:nvSpPr>
      <dsp:spPr>
        <a:xfrm>
          <a:off x="106526" y="1977968"/>
          <a:ext cx="3805873" cy="7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LOSC (0) - Ajax AMSTERDAM (2)</a:t>
          </a:r>
        </a:p>
      </dsp:txBody>
      <dsp:txXfrm>
        <a:off x="106526" y="1977968"/>
        <a:ext cx="3805873" cy="71729"/>
      </dsp:txXfrm>
    </dsp:sp>
    <dsp:sp modelId="{3222F290-A2CD-439D-A756-5CB48A12862A}">
      <dsp:nvSpPr>
        <dsp:cNvPr id="0" name=""/>
        <dsp:cNvSpPr/>
      </dsp:nvSpPr>
      <dsp:spPr>
        <a:xfrm>
          <a:off x="4660285" y="824452"/>
          <a:ext cx="916312" cy="916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B9666-1432-448B-A0B5-1D1ADC734651}">
      <dsp:nvSpPr>
        <dsp:cNvPr id="0" name=""/>
        <dsp:cNvSpPr/>
      </dsp:nvSpPr>
      <dsp:spPr>
        <a:xfrm>
          <a:off x="4268744" y="1994661"/>
          <a:ext cx="1659503" cy="21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27 November 2019</a:t>
          </a:r>
        </a:p>
      </dsp:txBody>
      <dsp:txXfrm>
        <a:off x="4268744" y="1994661"/>
        <a:ext cx="1659503" cy="21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8:54:34.796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8:54:37.685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8:54:40.193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08:54:42.968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3T13:50:41.580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3T13:50:45.093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3T13:50:49.367"/>
    </inkml:context>
    <inkml:brush xml:id="br0">
      <inkml:brushProperty name="width" value="0.3" units="cm"/>
      <inkml:brushProperty name="height" value="0.6" units="cm"/>
      <inkml:brushProperty name="color" value="#FFA600"/>
      <inkml:brushProperty name="tip" value="rectangle"/>
      <inkml:brushProperty name="rasterOp" value="maskPen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7F20E-FA0B-514F-8F72-9256FCD92743}" type="datetimeFigureOut">
              <a:rPr lang="en-TR" smtClean="0"/>
              <a:t>27.11.2023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F913-BB66-3643-AEC0-261F4D0B4D7C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13421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Hello and welcome, Today I will briefly discuss performing technical analysis using tracking and event data.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7112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detection of direct pressure involves the geometrical relationship between the attacker, defender and the ball. </a:t>
            </a:r>
          </a:p>
          <a:p>
            <a:endParaRPr lang="en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On the right-hand side, you will find pressure images from FIFA's website related to the pressure on the ball concept.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Ignoring the distinct colors and treating them equally, direct pressure is assumed to exist within the ellipse-like shape in each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aim of the developed algorithm is to approximate this shape computationally.</a:t>
            </a:r>
          </a:p>
          <a:p>
            <a:endParaRPr lang="en-TR" dirty="0"/>
          </a:p>
          <a:p>
            <a:r>
              <a:rPr lang="en-TR" dirty="0"/>
              <a:t>For this purpose, the edges between the attacker and defender, the attacker and the ball, the angle between them, the distance between the defender and the ball are introduced.</a:t>
            </a:r>
          </a:p>
          <a:p>
            <a:endParaRPr lang="en-TR" dirty="0"/>
          </a:p>
          <a:p>
            <a:r>
              <a:rPr lang="en-US" dirty="0"/>
              <a:t>As the angle between the edges increases, the allowed direct pressure distance decreases.</a:t>
            </a:r>
          </a:p>
          <a:p>
            <a:r>
              <a:rPr lang="en-US" dirty="0"/>
              <a:t>Similarly, as the angle between the edges decreases, the allowed direct pressure distance increases.</a:t>
            </a:r>
          </a:p>
          <a:p>
            <a:endParaRPr lang="en-US" dirty="0"/>
          </a:p>
          <a:p>
            <a:r>
              <a:rPr lang="en-US" dirty="0"/>
              <a:t>For the obvious cases, if you look at the image indexed with 1 on the top right, you will see that the angle between the edges: attacker and the defender,</a:t>
            </a:r>
          </a:p>
          <a:p>
            <a:r>
              <a:rPr lang="en-US" dirty="0"/>
              <a:t>and the attacker and the ball is small, hence the allowed direct pressure is within a comparably large distance.</a:t>
            </a:r>
          </a:p>
          <a:p>
            <a:endParaRPr lang="en-US" dirty="0"/>
          </a:p>
          <a:p>
            <a:r>
              <a:rPr lang="en-US" dirty="0"/>
              <a:t>On the other hand, for the image indexed with 4 on the top left, you will see that the angle between those edges is almost one hundred and eighty degrees. </a:t>
            </a:r>
          </a:p>
          <a:p>
            <a:r>
              <a:rPr lang="en-US" dirty="0"/>
              <a:t>Which conversely allows a minimal distance to account for direct pressure.</a:t>
            </a:r>
            <a:endParaRPr lang="en-TR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708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On the other hand, indirect pressure focuses on passing lanes which are created by considering the delanuay triangulation of the points representing the team in-possession at that frame.</a:t>
            </a:r>
          </a:p>
          <a:p>
            <a:endParaRPr lang="en-TR" dirty="0"/>
          </a:p>
          <a:p>
            <a:r>
              <a:rPr lang="en-TR" dirty="0"/>
              <a:t>The delanuay triangulation basically maximizes triangle quality and ensures that no points are inside a triangle’s circumcircle.</a:t>
            </a:r>
          </a:p>
          <a:p>
            <a:endParaRPr lang="en-TR" dirty="0"/>
          </a:p>
          <a:p>
            <a:r>
              <a:rPr lang="en-US" dirty="0"/>
              <a:t>T</a:t>
            </a:r>
            <a:r>
              <a:rPr lang="en-TR" dirty="0"/>
              <a:t>he edges in the triangulation represents the passing lanes.</a:t>
            </a:r>
          </a:p>
          <a:p>
            <a:endParaRPr lang="en-TR" dirty="0"/>
          </a:p>
          <a:p>
            <a:r>
              <a:rPr lang="en-TR" dirty="0"/>
              <a:t>The approach determines the neighboring players hence the passing options of the attacker.</a:t>
            </a:r>
          </a:p>
          <a:p>
            <a:endParaRPr lang="en-TR" dirty="0"/>
          </a:p>
          <a:p>
            <a:r>
              <a:rPr lang="en-TR" dirty="0"/>
              <a:t>If there is an opponent within a two meters perpendicular distance to the passing lane,  then there assumed to be a indirect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2000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Here, you can see the distinct outputs of the algorithm.</a:t>
            </a:r>
          </a:p>
          <a:p>
            <a:r>
              <a:rPr lang="en-TR" dirty="0"/>
              <a:t>In each output you will see the delanuay triangulations formed for the team in-possession which represents the passing options of the players.</a:t>
            </a:r>
          </a:p>
          <a:p>
            <a:endParaRPr lang="en-TR" dirty="0"/>
          </a:p>
          <a:p>
            <a:r>
              <a:rPr lang="en-TR" dirty="0"/>
              <a:t>On the left image, as you can see there are two red team players marked with orange rectangele, blocking the passing lanes of the attacker.</a:t>
            </a:r>
          </a:p>
          <a:p>
            <a:r>
              <a:rPr lang="en-TR" dirty="0"/>
              <a:t>Hence, indirect pressure is occuring.</a:t>
            </a:r>
          </a:p>
          <a:p>
            <a:endParaRPr lang="en-TR" dirty="0"/>
          </a:p>
          <a:p>
            <a:r>
              <a:rPr lang="en-TR" dirty="0"/>
              <a:t>In the middle image, there is no pressure on the ball by the opponent team.</a:t>
            </a:r>
          </a:p>
          <a:p>
            <a:endParaRPr lang="en-TR" dirty="0"/>
          </a:p>
          <a:p>
            <a:r>
              <a:rPr lang="en-TR" dirty="0"/>
              <a:t>On the right, the defending player on top left marked with orange rectangele, applies a direct pressure to the ball.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6423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next concept to investigate is the running total of effective time.</a:t>
            </a:r>
          </a:p>
          <a:p>
            <a:endParaRPr lang="en-TR" dirty="0"/>
          </a:p>
          <a:p>
            <a:r>
              <a:rPr lang="en-TR" dirty="0"/>
              <a:t>It basically uses the possession information when the ball is alive and assigns the running total of possession distiribution to each frame.</a:t>
            </a:r>
          </a:p>
          <a:p>
            <a:endParaRPr lang="en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R" sz="1200" dirty="0"/>
              <a:t>For the F</a:t>
            </a:r>
            <a:r>
              <a:rPr lang="en-TR" sz="1200" baseline="30000" dirty="0"/>
              <a:t>th</a:t>
            </a:r>
            <a:r>
              <a:rPr lang="en-TR" sz="1200" dirty="0"/>
              <a:t> ball alive frame, the possession distribution obtained in the interval 0 to F is computed and assigned accordingly to that frame.</a:t>
            </a:r>
          </a:p>
          <a:p>
            <a:endParaRPr lang="en-TR" dirty="0"/>
          </a:p>
          <a:p>
            <a:r>
              <a:rPr lang="en-TR" dirty="0"/>
              <a:t>According to this logic, </a:t>
            </a:r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possession percentage for the entire match is derived from the possession distribution in the last frame.</a:t>
            </a:r>
          </a:p>
          <a:p>
            <a:endParaRPr 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It is calculated as forty-three-point six percent for Lille and fifty-six-point three percent for ajax.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05590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the running total of the ball out-of-play metric uses</a:t>
            </a:r>
          </a:p>
          <a:p>
            <a:r>
              <a:rPr lang="en-US" sz="1200" b="0" i="0" u="none" strike="noStrike" dirty="0">
                <a:effectLst/>
              </a:rPr>
              <a:t>the frames for the match start, half-time start, half-time end, and match end which are established using the possession and half information.</a:t>
            </a:r>
          </a:p>
          <a:p>
            <a:endParaRPr lang="en-US" sz="1200" b="0" i="0" u="none" strike="noStrike" dirty="0">
              <a:effectLst/>
            </a:endParaRPr>
          </a:p>
          <a:p>
            <a:r>
              <a:rPr lang="en-US" sz="1200" b="0" i="0" u="none" strike="noStrike" dirty="0">
                <a:effectLst/>
              </a:rPr>
              <a:t>Firstly,  the status of the ball within the first half and second half are filtered.</a:t>
            </a:r>
          </a:p>
          <a:p>
            <a:endParaRPr lang="en-US" sz="1200" b="0" i="0" u="none" strike="noStrike" dirty="0">
              <a:effectLst/>
            </a:endParaRPr>
          </a:p>
          <a:p>
            <a:r>
              <a:rPr lang="en-TR" sz="1200" dirty="0"/>
              <a:t>Employing the available ball status indicating whether a ball is </a:t>
            </a:r>
            <a:r>
              <a:rPr lang="en-TR" sz="1200" dirty="0">
                <a:solidFill>
                  <a:schemeClr val="accent3"/>
                </a:solidFill>
              </a:rPr>
              <a:t>alive </a:t>
            </a:r>
            <a:r>
              <a:rPr lang="en-TR" sz="1200" dirty="0"/>
              <a:t>or </a:t>
            </a:r>
            <a:r>
              <a:rPr lang="en-TR" sz="1200" dirty="0">
                <a:solidFill>
                  <a:srgbClr val="FF0000"/>
                </a:solidFill>
              </a:rPr>
              <a:t>dead, </a:t>
            </a:r>
            <a:r>
              <a:rPr lang="en-TR" sz="1200" dirty="0"/>
              <a:t>running total of ball out of play is obtained.</a:t>
            </a:r>
          </a:p>
          <a:p>
            <a:endParaRPr lang="en-TR" sz="1200" b="0" i="0" u="none" strike="noStrike" dirty="0">
              <a:effectLst/>
            </a:endParaRPr>
          </a:p>
          <a:p>
            <a:r>
              <a:rPr lang="en-TR" sz="1200" b="0" i="0" u="none" strike="noStrike" dirty="0">
                <a:effectLst/>
              </a:rPr>
              <a:t>Similar to the possession distribution, </a:t>
            </a:r>
            <a:r>
              <a:rPr lang="en-US" sz="1200" b="0" i="0" u="none" strike="noStrike" dirty="0">
                <a:effectLst/>
              </a:rPr>
              <a:t>th</a:t>
            </a:r>
            <a:r>
              <a:rPr lang="en-US" dirty="0"/>
              <a:t>e last frame's calculation represents the overall output, which is the ball out-of-play percentage for the entire match.</a:t>
            </a:r>
          </a:p>
          <a:p>
            <a:r>
              <a:rPr lang="en-US" dirty="0"/>
              <a:t>It is computed as thirty nine percent.</a:t>
            </a:r>
          </a:p>
          <a:p>
            <a:endParaRPr lang="en-US" dirty="0"/>
          </a:p>
          <a:p>
            <a:r>
              <a:rPr lang="en-US" dirty="0"/>
              <a:t>This corresponds to thirty-seven minutes, accounting for stoppage time added in both halves. Which also means that the ball was alive for only fifty-eight minutes.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47773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Moving forward to the next topic, progression classification considers the successful and unsuccessful progressions from</a:t>
            </a:r>
          </a:p>
          <a:p>
            <a:r>
              <a:rPr lang="en-TR" dirty="0"/>
              <a:t>	1) Defensive third to middle third</a:t>
            </a:r>
          </a:p>
          <a:p>
            <a:r>
              <a:rPr lang="en-TR" dirty="0"/>
              <a:t>	2) and from middle third to final third</a:t>
            </a:r>
          </a:p>
          <a:p>
            <a:endParaRPr lang="en-TR" dirty="0"/>
          </a:p>
          <a:p>
            <a:r>
              <a:rPr lang="en-TR" dirty="0"/>
              <a:t>Note that a progression can take place via dribbling or passing.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16817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algorithm employs the possession information and mirrored spatial location of the ball to detect the team and progression zone. </a:t>
            </a:r>
          </a:p>
          <a:p>
            <a:endParaRPr lang="en-TR" dirty="0"/>
          </a:p>
          <a:p>
            <a:r>
              <a:rPr lang="en-TR" dirty="0"/>
              <a:t>It ensures that the progressing team kept the possession of the ball after progression between zones within a sixty frames interval.</a:t>
            </a:r>
          </a:p>
          <a:p>
            <a:endParaRPr lang="en-TR" dirty="0"/>
          </a:p>
          <a:p>
            <a:r>
              <a:rPr lang="en-TR" dirty="0"/>
              <a:t>As mentioned before, besides dribbling, the progressions can also occur through passing. </a:t>
            </a:r>
          </a:p>
          <a:p>
            <a:endParaRPr lang="en-TR" dirty="0"/>
          </a:p>
          <a:p>
            <a:r>
              <a:rPr lang="en-TR" dirty="0"/>
              <a:t>Therefore, the ball control needs to be ensured. For this purpose it is ensured that there is actually a receiver in control of the ball within a certain interval after progression.</a:t>
            </a:r>
          </a:p>
          <a:p>
            <a:r>
              <a:rPr lang="en-TR" dirty="0"/>
              <a:t>For this purpose after </a:t>
            </a:r>
            <a:r>
              <a:rPr lang="en-US" sz="1200" b="0" i="0" u="none" strike="noStrike" dirty="0">
                <a:effectLst/>
              </a:rPr>
              <a:t>ten frames of the zone progression and before sixty frames, a player from the progressing team needs to be within three meters of the ball. 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98096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Here are two animations representing the progressions from middle third to final third via dribbling and from first third to second third via passing.</a:t>
            </a:r>
          </a:p>
          <a:p>
            <a:endParaRPr lang="en-TR" dirty="0"/>
          </a:p>
          <a:p>
            <a:r>
              <a:rPr lang="en-TR" dirty="0"/>
              <a:t>In the first animation blue team progresses whereas in the second animation red team progresses.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712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numerical results obtained after analyzing the entire match. </a:t>
            </a:r>
          </a:p>
          <a:p>
            <a:endParaRPr lang="en-US" dirty="0"/>
          </a:p>
          <a:p>
            <a:r>
              <a:rPr lang="en-US" dirty="0"/>
              <a:t>The upper table includes the stats obtained for progressions from defensive third to midfield third.</a:t>
            </a:r>
          </a:p>
          <a:p>
            <a:r>
              <a:rPr lang="en-US" dirty="0"/>
              <a:t>Whereas the table below includes the stats obtained for progressions from midfield third to final third.</a:t>
            </a:r>
          </a:p>
          <a:p>
            <a:endParaRPr lang="en-US" dirty="0"/>
          </a:p>
          <a:p>
            <a:r>
              <a:rPr lang="en-US" dirty="0"/>
              <a:t>The counts of progressions and success rates indicate that the success rate decreases as the teams approach their opponents' goals, which is an expected outcome.</a:t>
            </a:r>
          </a:p>
          <a:p>
            <a:r>
              <a:rPr lang="en-US" dirty="0"/>
              <a:t>Besides defeating the Lille at the end of the match, Ajax also showed a dominance in the progression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2531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last concept to be analyzed is pass classification.</a:t>
            </a:r>
          </a:p>
          <a:p>
            <a:endParaRPr lang="en-TR" dirty="0"/>
          </a:p>
          <a:p>
            <a:r>
              <a:rPr lang="en-US" dirty="0"/>
              <a:t>There are two categories for classifying passes which are diagonal and straight passes.</a:t>
            </a:r>
          </a:p>
          <a:p>
            <a:endParaRPr lang="en-US" dirty="0"/>
          </a:p>
          <a:p>
            <a:r>
              <a:rPr lang="en-US" dirty="0"/>
              <a:t>Diagonal passes are meant to change the direction of the ball’s movement and they can be short or long.</a:t>
            </a:r>
          </a:p>
          <a:p>
            <a:endParaRPr lang="en-US" dirty="0"/>
          </a:p>
          <a:p>
            <a:r>
              <a:rPr lang="en-US" dirty="0"/>
              <a:t>On the other hand, straight passes are characterized by their simplicity and efficiency. They tend to be short and precise.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ones that require further specification are categorized as "other.”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19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6738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ten distinct concepts requested for analysis of this project. I have grouped them into topics based on their content.</a:t>
            </a:r>
          </a:p>
          <a:p>
            <a:r>
              <a:rPr lang="en-TR" dirty="0"/>
              <a:t>These topics are:</a:t>
            </a:r>
          </a:p>
          <a:p>
            <a:endParaRPr lang="en-TR" dirty="0"/>
          </a:p>
          <a:p>
            <a:r>
              <a:rPr lang="en-TR" dirty="0"/>
              <a:t>Ball location</a:t>
            </a:r>
          </a:p>
          <a:p>
            <a:r>
              <a:rPr lang="en-US" dirty="0"/>
              <a:t>P</a:t>
            </a:r>
            <a:r>
              <a:rPr lang="en-TR" dirty="0"/>
              <a:t>ress classification</a:t>
            </a:r>
          </a:p>
          <a:p>
            <a:r>
              <a:rPr lang="en-TR" dirty="0"/>
              <a:t>Running total of effective time</a:t>
            </a:r>
          </a:p>
          <a:p>
            <a:r>
              <a:rPr lang="en-US" dirty="0"/>
              <a:t>R</a:t>
            </a:r>
            <a:r>
              <a:rPr lang="en-TR" dirty="0"/>
              <a:t>unning total of ball out of play</a:t>
            </a:r>
          </a:p>
          <a:p>
            <a:r>
              <a:rPr lang="en-US" dirty="0"/>
              <a:t>P</a:t>
            </a:r>
            <a:r>
              <a:rPr lang="en-TR" dirty="0"/>
              <a:t>rogress classification</a:t>
            </a:r>
          </a:p>
          <a:p>
            <a:r>
              <a:rPr lang="en-US" dirty="0"/>
              <a:t>A</a:t>
            </a:r>
            <a:r>
              <a:rPr lang="en-TR" dirty="0"/>
              <a:t>nd Pass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7677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For the analysis, only successful passes are considered.</a:t>
            </a:r>
          </a:p>
          <a:p>
            <a:endParaRPr lang="en-TR" dirty="0"/>
          </a:p>
          <a:p>
            <a:r>
              <a:rPr lang="en-TR" dirty="0"/>
              <a:t>Edges are formed using the start and end locations of these passes.</a:t>
            </a:r>
          </a:p>
          <a:p>
            <a:endParaRPr lang="en-TR" dirty="0"/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The analysis involves calculating the distance covered, the absolute value of edge slopes, and the slope of the degree thresholds.</a:t>
            </a:r>
          </a:p>
          <a:p>
            <a:endParaRPr lang="en-TR" dirty="0"/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In the case of </a:t>
            </a:r>
            <a:r>
              <a:rPr lang="en-TR" dirty="0"/>
              <a:t>diagonal passes, the ball should move forward, the edges should have slopes within a certain interval and they should cover a certain distance.</a:t>
            </a:r>
          </a:p>
          <a:p>
            <a:endParaRPr lang="en-TR" dirty="0"/>
          </a:p>
          <a:p>
            <a:r>
              <a:rPr lang="en-TR" dirty="0"/>
              <a:t>Conversly, for straight passes, the distance covered should be below a certain threshold.</a:t>
            </a:r>
          </a:p>
          <a:p>
            <a:endParaRPr lang="en-TR" dirty="0"/>
          </a:p>
          <a:p>
            <a:r>
              <a:rPr lang="en-TR" dirty="0"/>
              <a:t>If none of these applies than the passes are classified as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97470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plots illustrating the successful passes completed by both teams together with their respective classifications.</a:t>
            </a:r>
          </a:p>
          <a:p>
            <a:endParaRPr lang="en-US" dirty="0"/>
          </a:p>
          <a:p>
            <a:r>
              <a:rPr lang="en-US" dirty="0"/>
              <a:t>One can observe that diagonal passes are the ones changing the direction of play and travelling certain distances while keeping a diagonal alignment.</a:t>
            </a:r>
          </a:p>
          <a:p>
            <a:endParaRPr lang="en-US" dirty="0"/>
          </a:p>
          <a:p>
            <a:r>
              <a:rPr lang="en-US" dirty="0"/>
              <a:t>On the other side, the straight passes are short in distance and occurred more frequently in various directions as expected.</a:t>
            </a:r>
          </a:p>
          <a:p>
            <a:endParaRPr lang="en-US" dirty="0"/>
          </a:p>
          <a:p>
            <a:r>
              <a:rPr lang="en-US" dirty="0"/>
              <a:t>The ones classified as other, require more specification of the definitions to establish an accurate classification.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19769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limitations and future work section,</a:t>
            </a:r>
          </a:p>
          <a:p>
            <a:endParaRPr lang="en-US" dirty="0"/>
          </a:p>
          <a:p>
            <a:r>
              <a:rPr lang="en-US" dirty="0"/>
              <a:t>Adding a timestamp to event data would enable synchronization with tracking data, enhancing analysis efficiency, especially in pass detection. </a:t>
            </a:r>
          </a:p>
          <a:p>
            <a:r>
              <a:rPr lang="en-US" dirty="0"/>
              <a:t>It would allow precisely detecting and labeling frames in the tracking data with the corresponding events.</a:t>
            </a:r>
          </a:p>
          <a:p>
            <a:endParaRPr lang="en-US" dirty="0"/>
          </a:p>
          <a:p>
            <a:r>
              <a:rPr lang="en-US" dirty="0"/>
              <a:t>Finally,</a:t>
            </a:r>
          </a:p>
          <a:p>
            <a:r>
              <a:rPr lang="en-US" dirty="0"/>
              <a:t>Standardizing concepts and parameters would increase stability and accuracy. For this purpose, determination of the parameters plays a significant role.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6527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To conclude, the analysis of the concepts: </a:t>
            </a:r>
          </a:p>
          <a:p>
            <a:r>
              <a:rPr lang="en-TR" dirty="0"/>
              <a:t>Ball location</a:t>
            </a:r>
          </a:p>
          <a:p>
            <a:r>
              <a:rPr lang="en-US" dirty="0"/>
              <a:t>P</a:t>
            </a:r>
            <a:r>
              <a:rPr lang="en-TR" dirty="0"/>
              <a:t>ress classification</a:t>
            </a:r>
          </a:p>
          <a:p>
            <a:r>
              <a:rPr lang="en-TR" dirty="0"/>
              <a:t>Running total of effective time</a:t>
            </a:r>
          </a:p>
          <a:p>
            <a:r>
              <a:rPr lang="en-US" dirty="0"/>
              <a:t>R</a:t>
            </a:r>
            <a:r>
              <a:rPr lang="en-TR" dirty="0"/>
              <a:t>unning total of ball out of play</a:t>
            </a:r>
          </a:p>
          <a:p>
            <a:r>
              <a:rPr lang="en-US" dirty="0"/>
              <a:t>P</a:t>
            </a:r>
            <a:r>
              <a:rPr lang="en-TR" dirty="0"/>
              <a:t>rogress classification</a:t>
            </a:r>
          </a:p>
          <a:p>
            <a:r>
              <a:rPr lang="en-US" dirty="0"/>
              <a:t>A</a:t>
            </a:r>
            <a:r>
              <a:rPr lang="en-TR" dirty="0"/>
              <a:t>nd Pass classification. </a:t>
            </a:r>
          </a:p>
          <a:p>
            <a:endParaRPr lang="en-TR" dirty="0"/>
          </a:p>
          <a:p>
            <a:r>
              <a:rPr lang="en-TR" dirty="0"/>
              <a:t>were established using the tracking data and event data.</a:t>
            </a:r>
          </a:p>
          <a:p>
            <a:endParaRPr lang="en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R" dirty="0"/>
              <a:t>The data and its processing steps, the implementation of the concepts and their respective outputs are explained in technical level and demonstrated with visuals and animations.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R" dirty="0"/>
              <a:t>Encountered limitations and potential future works were highlighted.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/>
          </a:p>
          <a:p>
            <a:endParaRPr lang="en-TR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13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R" dirty="0"/>
              <a:t>I would like to thank you for listening to me and looking forward to your questions.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24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781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Before talking about them, </a:t>
            </a:r>
            <a:r>
              <a:rPr lang="en-US" dirty="0"/>
              <a:t>I</a:t>
            </a:r>
            <a:r>
              <a:rPr lang="en-TR" dirty="0"/>
              <a:t> would like to briefly talk about the used data.</a:t>
            </a:r>
          </a:p>
          <a:p>
            <a:endParaRPr lang="en-TR" dirty="0"/>
          </a:p>
          <a:p>
            <a:r>
              <a:rPr lang="en-US" dirty="0"/>
              <a:t>T</a:t>
            </a:r>
            <a:r>
              <a:rPr lang="en-TR" dirty="0"/>
              <a:t>o start with the event data, it provides the records of all events that took place in the match.</a:t>
            </a:r>
          </a:p>
          <a:p>
            <a:r>
              <a:rPr lang="en-TR" dirty="0"/>
              <a:t>For each event, it basically provides the information about the type of the event, team and players involved, spatial location of start and end locations.</a:t>
            </a:r>
          </a:p>
          <a:p>
            <a:endParaRPr lang="en-TR" dirty="0"/>
          </a:p>
          <a:p>
            <a:r>
              <a:rPr lang="en-TR" dirty="0"/>
              <a:t>On the other hand, the tracking data </a:t>
            </a:r>
            <a:r>
              <a:rPr lang="en-US" sz="1200" dirty="0"/>
              <a:t>consists of several snapshots, often referred to as frames, taken throughout the match.</a:t>
            </a:r>
          </a:p>
          <a:p>
            <a:r>
              <a:rPr lang="en-US" dirty="0"/>
              <a:t>A frame is defined as an observation </a:t>
            </a:r>
            <a:r>
              <a:rPr lang="en-US" sz="1200" dirty="0">
                <a:effectLst/>
              </a:rPr>
              <a:t>at a specific moment in the game with a certain sampling rate which is 25 frames per second in our case.</a:t>
            </a:r>
          </a:p>
          <a:p>
            <a:r>
              <a:rPr lang="en-US" sz="1200" dirty="0">
                <a:effectLst/>
              </a:rPr>
              <a:t>It includes</a:t>
            </a:r>
            <a:r>
              <a:rPr lang="en-US" sz="1200" dirty="0"/>
              <a:t> the possession information and </a:t>
            </a:r>
            <a:r>
              <a:rPr lang="en-US" sz="1200" dirty="0">
                <a:effectLst/>
              </a:rPr>
              <a:t>spatial locations of players and the ball at a specific moment.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0783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One important aspect to handle and to establish a common standard is the coordinate system that is used for the analysis.</a:t>
            </a:r>
          </a:p>
          <a:p>
            <a:endParaRPr lang="en-TR" dirty="0"/>
          </a:p>
          <a:p>
            <a:r>
              <a:rPr lang="en-TR" dirty="0"/>
              <a:t>First two coordinate systems belong to event data and tracking data respectively. </a:t>
            </a:r>
          </a:p>
          <a:p>
            <a:r>
              <a:rPr lang="en-TR" dirty="0"/>
              <a:t>They are both horizontally aligned with different ranges in both X and Y coordinates.</a:t>
            </a:r>
          </a:p>
          <a:p>
            <a:endParaRPr lang="en-TR" dirty="0"/>
          </a:p>
          <a:p>
            <a:r>
              <a:rPr lang="en-TR" dirty="0"/>
              <a:t>In order to interpret them in real pitch dimensions, which is sixty eight meters in width and a hundred and five meters in length,</a:t>
            </a:r>
          </a:p>
          <a:p>
            <a:r>
              <a:rPr lang="en-US" dirty="0"/>
              <a:t>a</a:t>
            </a:r>
            <a:r>
              <a:rPr lang="en-TR" dirty="0"/>
              <a:t>nd to preserve the consistency, I have converted both of the coordinate systems to a vertical one as you can see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5833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After completing the data section, I would like to mention the parser class used to process the tracking data.</a:t>
            </a:r>
          </a:p>
          <a:p>
            <a:endParaRPr lang="en-TR" dirty="0"/>
          </a:p>
          <a:p>
            <a:r>
              <a:rPr lang="en-TR" dirty="0"/>
              <a:t>For the course of this analysis, it is designed to parse a dataframe, however it can be adapted to parse an .xml file as well.</a:t>
            </a:r>
          </a:p>
          <a:p>
            <a:endParaRPr lang="en-TR" dirty="0"/>
          </a:p>
          <a:p>
            <a:r>
              <a:rPr lang="en-TR" dirty="0"/>
              <a:t>It includes match information and technical information.</a:t>
            </a:r>
          </a:p>
          <a:p>
            <a:r>
              <a:rPr lang="en-TR" dirty="0"/>
              <a:t>For the implementation of the analysis, technical information is more crucial.</a:t>
            </a:r>
          </a:p>
          <a:p>
            <a:endParaRPr lang="en-TR" dirty="0"/>
          </a:p>
          <a:p>
            <a:r>
              <a:rPr lang="en-TR" dirty="0"/>
              <a:t>After applying some feature engineering the following key elements are utilized in the implementations:</a:t>
            </a:r>
          </a:p>
          <a:p>
            <a:r>
              <a:rPr lang="en-TR" dirty="0"/>
              <a:t>	1) The ball status indicating whether the game is in play or not.</a:t>
            </a:r>
          </a:p>
          <a:p>
            <a:r>
              <a:rPr lang="en-TR" dirty="0"/>
              <a:t>	2) UTC value, serving as a timestamp, showing the exact time when the frame was observed.</a:t>
            </a:r>
          </a:p>
          <a:p>
            <a:r>
              <a:rPr lang="en-TR" dirty="0"/>
              <a:t>	3) Half information indicating which half of the game was the frame observed.</a:t>
            </a:r>
          </a:p>
          <a:p>
            <a:r>
              <a:rPr lang="en-TR" dirty="0"/>
              <a:t>	4) Possession information providing the team in-possession. Which is stored for both throughout the match and only when the game is in play.</a:t>
            </a:r>
          </a:p>
          <a:p>
            <a:r>
              <a:rPr lang="en-TR" dirty="0"/>
              <a:t>	5) Player and ball coordinates, converted to vertical coordinate system. </a:t>
            </a:r>
          </a:p>
          <a:p>
            <a:r>
              <a:rPr lang="en-TR" dirty="0"/>
              <a:t>	    They are stored for throughout the match, only when the ball is alive and finally with their mirrored versions,</a:t>
            </a:r>
          </a:p>
          <a:p>
            <a:r>
              <a:rPr lang="en-TR" dirty="0"/>
              <a:t>	    which means the direction of play for both teams are adjusted to be the same. 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5108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While analyzing the data, </a:t>
            </a:r>
            <a:r>
              <a:rPr lang="en-US" dirty="0"/>
              <a:t>I</a:t>
            </a:r>
            <a:r>
              <a:rPr lang="en-TR" dirty="0"/>
              <a:t> discovered that the match provided was Lille against Ajax played in the group stage of UEFA champions league.</a:t>
            </a:r>
          </a:p>
          <a:p>
            <a:r>
              <a:rPr lang="en-TR" dirty="0"/>
              <a:t>On the right hand side, I put an animation showing the first goal of Ajax. The goal was scored at the 2nd minute of the game by Hakim Ziyech who is currently a player of Galatasaray. </a:t>
            </a:r>
          </a:p>
          <a:p>
            <a:r>
              <a:rPr lang="en-TR" dirty="0"/>
              <a:t>The red dots represent the home team which is Lille, the blue dots represent the away team which is Ajax. And the green dot is the ball.</a:t>
            </a:r>
          </a:p>
          <a:p>
            <a:endParaRPr lang="en-TR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7683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first concept to be analyzed is ball locations.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After determining a single direction of play using appropriate mirrored locations, </a:t>
            </a:r>
          </a:p>
          <a:p>
            <a:r>
              <a:rPr lang="en-US" dirty="0"/>
              <a:t>the spatial location of the ball is examined at each ball alive frame and classified correspondingly.</a:t>
            </a:r>
          </a:p>
          <a:p>
            <a:endParaRPr lang="en-US" dirty="0"/>
          </a:p>
          <a:p>
            <a:r>
              <a:rPr lang="en-US" dirty="0"/>
              <a:t>The pitch dimensions played a crucial role to determine the exact zone where the ball is.</a:t>
            </a:r>
          </a:p>
          <a:p>
            <a:r>
              <a:rPr lang="en-US" dirty="0"/>
              <a:t>As you can see on the right image, the ball can be either in the defensive third, midfield third, final third or in penalty box.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5900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Here are some of the outputs obtained from the classification.</a:t>
            </a:r>
          </a:p>
          <a:p>
            <a:endParaRPr lang="en-TR" dirty="0"/>
          </a:p>
          <a:p>
            <a:r>
              <a:rPr lang="en-TR" dirty="0"/>
              <a:t>The ball is highlighed with orange rectangle in each image.</a:t>
            </a:r>
          </a:p>
          <a:p>
            <a:endParaRPr lang="en-TR" dirty="0"/>
          </a:p>
          <a:p>
            <a:r>
              <a:rPr lang="en-TR" dirty="0"/>
              <a:t>Starting from the left, the ball can be out of the pitch, in the middle third, in the penalty area of a team, </a:t>
            </a:r>
          </a:p>
          <a:p>
            <a:r>
              <a:rPr lang="en-TR" dirty="0"/>
              <a:t>and finally in the final third area of a team which means in the first third area of the opponent.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036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The next concept is pressure classification which is also analyzed in frame-level.</a:t>
            </a:r>
          </a:p>
          <a:p>
            <a:r>
              <a:rPr lang="en-TR" dirty="0"/>
              <a:t>In a frame, there can be either a direct pressure, indirect pressure, or no pressure.</a:t>
            </a:r>
          </a:p>
          <a:p>
            <a:endParaRPr lang="en-TR" dirty="0"/>
          </a:p>
          <a:p>
            <a:r>
              <a:rPr lang="en-TR" dirty="0"/>
              <a:t>In direct pressure, the key elements to focus are the distances and angles between the attacker, defender and the ball.</a:t>
            </a:r>
          </a:p>
          <a:p>
            <a:endParaRPr lang="en-TR" dirty="0"/>
          </a:p>
          <a:p>
            <a:r>
              <a:rPr lang="en-TR" dirty="0"/>
              <a:t>Whereas in the indirect pressure, the focus is more on the passing lanes.</a:t>
            </a:r>
          </a:p>
          <a:p>
            <a:endParaRPr lang="en-TR" dirty="0"/>
          </a:p>
          <a:p>
            <a:r>
              <a:rPr 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If neither condition applies or if no player is in control of the ball, then it is assumed that there is no pressure.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FF913-BB66-3643-AEC0-261F4D0B4D7C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5356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90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8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4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9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gi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image" Target="../media/image14.png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n a blue background&#10;&#10;Description automatically generated">
            <a:extLst>
              <a:ext uri="{FF2B5EF4-FFF2-40B4-BE49-F238E27FC236}">
                <a16:creationId xmlns:a16="http://schemas.microsoft.com/office/drawing/2014/main" id="{5E9A3E61-7BE0-A3C3-1653-641E63E9F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10" b="17299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488B1-5FAB-B5F3-5D56-5A46040A1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TR" sz="4400" dirty="0"/>
              <a:t>Technical Analysis Using Tracking Data &amp; Event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B8EF5-52EC-3580-B7E0-1C575576D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TR" sz="2000" dirty="0"/>
              <a:t>Dogan Parlak</a:t>
            </a:r>
          </a:p>
          <a:p>
            <a:endParaRPr lang="en-TR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CCA82-6C40-B99A-EC8E-65874FAFD7E4}"/>
              </a:ext>
            </a:extLst>
          </p:cNvPr>
          <p:cNvSpPr txBox="1"/>
          <p:nvPr/>
        </p:nvSpPr>
        <p:spPr>
          <a:xfrm>
            <a:off x="11866179" y="9953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2819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F307E1-26FA-4252-94D1-9711C451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on a rope&#10;&#10;Description automatically generated">
            <a:extLst>
              <a:ext uri="{FF2B5EF4-FFF2-40B4-BE49-F238E27FC236}">
                <a16:creationId xmlns:a16="http://schemas.microsoft.com/office/drawing/2014/main" id="{0470911C-53ED-3C37-934E-ED4AEEF1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8" r="31937" b="-2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A football players on a field&#10;&#10;Description automatically generated">
            <a:extLst>
              <a:ext uri="{FF2B5EF4-FFF2-40B4-BE49-F238E27FC236}">
                <a16:creationId xmlns:a16="http://schemas.microsoft.com/office/drawing/2014/main" id="{1EDDF5EF-E56B-A877-EC4B-746D67519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1" r="2" b="2"/>
          <a:stretch/>
        </p:blipFill>
        <p:spPr>
          <a:xfrm>
            <a:off x="8530121" y="3456433"/>
            <a:ext cx="3661880" cy="3401568"/>
          </a:xfrm>
          <a:custGeom>
            <a:avLst/>
            <a:gdLst/>
            <a:ahLst/>
            <a:cxnLst/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</p:spPr>
      </p:pic>
      <p:pic>
        <p:nvPicPr>
          <p:cNvPr id="5" name="Picture 4" descr="A group of men playing football&#10;&#10;Description automatically generated">
            <a:extLst>
              <a:ext uri="{FF2B5EF4-FFF2-40B4-BE49-F238E27FC236}">
                <a16:creationId xmlns:a16="http://schemas.microsoft.com/office/drawing/2014/main" id="{5405F868-850C-E161-B841-4555CBBDB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r="6537" b="3"/>
          <a:stretch/>
        </p:blipFill>
        <p:spPr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398DFB7A-5FB9-4FBB-8BD1-0DBC6A36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357E4EC5-5150-4D8A-B97F-668E9075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E3C55-3564-3AC2-652B-09C8B9907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TR" sz="3400" dirty="0"/>
              <a:t>Pressure Classification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37C0-4E88-4086-F379-AB1FB100E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1" y="2444895"/>
            <a:ext cx="5831370" cy="441310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TR" sz="1800" b="1" dirty="0"/>
              <a:t>Direct Pressure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</a:rPr>
              <a:t>Examine t</a:t>
            </a:r>
            <a:r>
              <a:rPr lang="en-US" sz="1600" dirty="0">
                <a:effectLst/>
                <a:latin typeface="Calibri" panose="020F0502020204030204" pitchFamily="34" charset="0"/>
              </a:rPr>
              <a:t>he geometrical relationship between the attacker (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A</a:t>
            </a:r>
            <a:r>
              <a:rPr lang="en-US" sz="1600" dirty="0">
                <a:effectLst/>
                <a:latin typeface="Calibri" panose="020F0502020204030204" pitchFamily="34" charset="0"/>
              </a:rPr>
              <a:t>), defender (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D</a:t>
            </a:r>
            <a:r>
              <a:rPr lang="en-US" sz="1600" dirty="0">
                <a:effectLst/>
                <a:latin typeface="Calibri" panose="020F0502020204030204" pitchFamily="34" charset="0"/>
              </a:rPr>
              <a:t>), and the ball (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B</a:t>
            </a:r>
            <a:r>
              <a:rPr lang="en-US" sz="1600" dirty="0">
                <a:effectLst/>
                <a:latin typeface="Calibri" panose="020F0502020204030204" pitchFamily="34" charset="0"/>
              </a:rPr>
              <a:t>). </a:t>
            </a:r>
            <a:endParaRPr lang="en-US" sz="1600" dirty="0"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Key factors to include: </a:t>
            </a:r>
            <a:endParaRPr lang="en-US" sz="1600" dirty="0">
              <a:effectLst/>
              <a:latin typeface="ArialMT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Edge (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AD</a:t>
            </a:r>
            <a:r>
              <a:rPr lang="en-US" sz="1600" dirty="0">
                <a:effectLst/>
                <a:latin typeface="Calibri" panose="020F0502020204030204" pitchFamily="34" charset="0"/>
              </a:rPr>
              <a:t>) </a:t>
            </a:r>
            <a:endParaRPr lang="en-US" sz="1600" dirty="0">
              <a:effectLst/>
              <a:latin typeface="ArialMT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Edge (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AB</a:t>
            </a:r>
            <a:r>
              <a:rPr lang="en-US" sz="1600" dirty="0">
                <a:effectLst/>
                <a:latin typeface="Calibri" panose="020F0502020204030204" pitchFamily="34" charset="0"/>
              </a:rPr>
              <a:t>) </a:t>
            </a:r>
            <a:endParaRPr lang="en-US" sz="1600" dirty="0">
              <a:effectLst/>
              <a:latin typeface="ArialMT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Angle (</a:t>
            </a:r>
            <a:r>
              <a:rPr lang="en-US" sz="1600" dirty="0">
                <a:effectLst/>
                <a:latin typeface="CambriaMath"/>
              </a:rPr>
              <a:t>𝜽</a:t>
            </a:r>
            <a:r>
              <a:rPr lang="en-US" sz="1600" dirty="0">
                <a:effectLst/>
                <a:latin typeface="Calibri" panose="020F0502020204030204" pitchFamily="34" charset="0"/>
              </a:rPr>
              <a:t>) between the edges 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AD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AB </a:t>
            </a:r>
            <a:endParaRPr lang="en-US" sz="1600" dirty="0">
              <a:effectLst/>
              <a:latin typeface="ArialMT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Distance (</a:t>
            </a:r>
            <a:r>
              <a:rPr lang="en-US" sz="1600" b="1" i="1" dirty="0">
                <a:effectLst/>
                <a:latin typeface="Calibri" panose="020F0502020204030204" pitchFamily="34" charset="0"/>
              </a:rPr>
              <a:t>d</a:t>
            </a:r>
            <a:r>
              <a:rPr lang="en-US" sz="1600" dirty="0">
                <a:effectLst/>
                <a:latin typeface="Calibri" panose="020F0502020204030204" pitchFamily="34" charset="0"/>
              </a:rPr>
              <a:t>) between 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D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b="1" dirty="0">
                <a:effectLst/>
                <a:latin typeface="Calibri" panose="020F0502020204030204" pitchFamily="34" charset="0"/>
              </a:rPr>
              <a:t>B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There are four cases that classify a frame as pressure presence: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1600" dirty="0">
                <a:effectLst/>
                <a:latin typeface="CambriaMath"/>
              </a:rPr>
              <a:t>0° ≤ 𝜽 ≤ 30°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dirty="0">
                <a:effectLst/>
                <a:latin typeface="CambriaMath"/>
              </a:rPr>
              <a:t>𝒅 ≤ 3 𝑚𝑒𝑡𝑒𝑟𝑠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1600" dirty="0">
                <a:effectLst/>
                <a:latin typeface="CambriaMath"/>
              </a:rPr>
              <a:t>30° ≤ 𝜽 ≤ 60°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dirty="0">
                <a:effectLst/>
                <a:latin typeface="CambriaMath"/>
              </a:rPr>
              <a:t>𝒅 ≤ 2.5 𝑚𝑒𝑡𝑒𝑟𝑠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1600" dirty="0">
                <a:effectLst/>
                <a:latin typeface="CambriaMath"/>
              </a:rPr>
              <a:t>60° ≤ 𝜽 ≤ 90°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dirty="0">
                <a:effectLst/>
                <a:latin typeface="CambriaMath"/>
              </a:rPr>
              <a:t>𝒅 ≤ 2 𝑚𝑒𝑡𝑒𝑟𝑠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arenR"/>
            </a:pPr>
            <a:r>
              <a:rPr lang="en-US" sz="1600" dirty="0">
                <a:effectLst/>
                <a:latin typeface="CambriaMath"/>
              </a:rPr>
              <a:t>90° ≤ 𝜽 </a:t>
            </a:r>
            <a:r>
              <a:rPr lang="en-US" sz="1600" dirty="0">
                <a:effectLst/>
                <a:latin typeface="Calibri" panose="020F0502020204030204" pitchFamily="34" charset="0"/>
              </a:rPr>
              <a:t>and </a:t>
            </a:r>
            <a:r>
              <a:rPr lang="en-US" sz="1600" dirty="0">
                <a:effectLst/>
                <a:latin typeface="CambriaMath"/>
              </a:rPr>
              <a:t>𝒅 ≤ 1 𝑚𝑒𝑡𝑒𝑟𝑠</a:t>
            </a:r>
            <a:br>
              <a:rPr lang="en-US" sz="1600" dirty="0">
                <a:effectLst/>
                <a:latin typeface="CambriaMath"/>
              </a:rPr>
            </a:br>
            <a:br>
              <a:rPr lang="en-US" sz="1600" dirty="0">
                <a:effectLst/>
                <a:latin typeface="CambriaMath"/>
              </a:rPr>
            </a:br>
            <a:endParaRPr lang="en-US" sz="1600" dirty="0">
              <a:effectLst/>
            </a:endParaRPr>
          </a:p>
          <a:p>
            <a:pPr lvl="1">
              <a:lnSpc>
                <a:spcPct val="100000"/>
              </a:lnSpc>
            </a:pPr>
            <a:endParaRPr lang="en-US" sz="1100" dirty="0">
              <a:effectLst/>
              <a:latin typeface="CambriaMath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100" dirty="0">
              <a:effectLst/>
              <a:latin typeface="CambriaMath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100" dirty="0">
              <a:effectLst/>
              <a:latin typeface="CambriaMath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1100" dirty="0">
              <a:effectLst/>
              <a:latin typeface="CambriaMath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100" dirty="0">
              <a:effectLst/>
              <a:latin typeface="ArialMT"/>
            </a:endParaRPr>
          </a:p>
          <a:p>
            <a:pPr>
              <a:lnSpc>
                <a:spcPct val="100000"/>
              </a:lnSpc>
            </a:pPr>
            <a:endParaRPr lang="en-US" sz="1100" dirty="0">
              <a:effectLst/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</a:pPr>
            <a:endParaRPr lang="en-US" sz="1100" dirty="0">
              <a:effectLst/>
            </a:endParaRPr>
          </a:p>
          <a:p>
            <a:pPr lvl="1">
              <a:lnSpc>
                <a:spcPct val="100000"/>
              </a:lnSpc>
            </a:pPr>
            <a:endParaRPr lang="en-TR" sz="1100" dirty="0"/>
          </a:p>
        </p:txBody>
      </p:sp>
      <p:pic>
        <p:nvPicPr>
          <p:cNvPr id="9" name="Picture 8" descr="A football player in a red uniform on a green field&#10;&#10;Description automatically generated">
            <a:extLst>
              <a:ext uri="{FF2B5EF4-FFF2-40B4-BE49-F238E27FC236}">
                <a16:creationId xmlns:a16="http://schemas.microsoft.com/office/drawing/2014/main" id="{84FC0FFE-B137-E683-7F9E-25493C465F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18" r="3" b="3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F6353-1251-9F8A-CEA9-5A164A70A4C9}"/>
              </a:ext>
            </a:extLst>
          </p:cNvPr>
          <p:cNvSpPr txBox="1"/>
          <p:nvPr/>
        </p:nvSpPr>
        <p:spPr>
          <a:xfrm>
            <a:off x="8808720" y="111760"/>
            <a:ext cx="84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b="1" dirty="0"/>
              <a:t>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EB28-0645-B57A-A153-9972A9CBBB25}"/>
              </a:ext>
            </a:extLst>
          </p:cNvPr>
          <p:cNvSpPr txBox="1"/>
          <p:nvPr/>
        </p:nvSpPr>
        <p:spPr>
          <a:xfrm>
            <a:off x="5577840" y="111760"/>
            <a:ext cx="84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b="1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303453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B5691-6902-97A3-21DC-DBAA2D87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TR" sz="3200" dirty="0"/>
              <a:t>Pressure 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64FA-4D24-1CF0-2098-3F75D6BA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3" y="2252870"/>
            <a:ext cx="6462445" cy="385838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TR" sz="1800" b="1" dirty="0"/>
              <a:t>Indirect Pressure</a:t>
            </a:r>
          </a:p>
          <a:p>
            <a:pPr>
              <a:lnSpc>
                <a:spcPct val="100000"/>
              </a:lnSpc>
            </a:pPr>
            <a:r>
              <a:rPr lang="en-TR" sz="1600" dirty="0"/>
              <a:t>Construct the </a:t>
            </a:r>
            <a:r>
              <a:rPr lang="en-TR" sz="1600" dirty="0">
                <a:solidFill>
                  <a:srgbClr val="FF0000"/>
                </a:solidFill>
              </a:rPr>
              <a:t>Delanuay Triangulation </a:t>
            </a:r>
            <a:r>
              <a:rPr lang="en-TR" sz="1600" dirty="0"/>
              <a:t>of the points representing the team in-possession.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Delaunay Triangulation connects points with triangles, maximizing triangle quality and ensuring no points are inside a triangle's circumcircle. 	</a:t>
            </a:r>
            <a:endParaRPr lang="en-TR" sz="1600" dirty="0"/>
          </a:p>
          <a:p>
            <a:pPr>
              <a:lnSpc>
                <a:spcPct val="100000"/>
              </a:lnSpc>
            </a:pPr>
            <a:r>
              <a:rPr lang="en-TR" sz="1600" dirty="0"/>
              <a:t>The </a:t>
            </a:r>
            <a:r>
              <a:rPr lang="en-TR" sz="1600" dirty="0">
                <a:solidFill>
                  <a:srgbClr val="FF0000"/>
                </a:solidFill>
              </a:rPr>
              <a:t>edges</a:t>
            </a:r>
            <a:r>
              <a:rPr lang="en-TR" sz="1600" dirty="0"/>
              <a:t> constructed between players represent the </a:t>
            </a:r>
            <a:r>
              <a:rPr lang="en-TR" sz="1600" dirty="0">
                <a:solidFill>
                  <a:srgbClr val="FF0000"/>
                </a:solidFill>
              </a:rPr>
              <a:t>passing lanes</a:t>
            </a:r>
            <a:r>
              <a:rPr lang="en-T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Determine the </a:t>
            </a:r>
            <a:r>
              <a:rPr lang="en-US" sz="1600" dirty="0">
                <a:solidFill>
                  <a:srgbClr val="FF0000"/>
                </a:solidFill>
              </a:rPr>
              <a:t>neighboring players </a:t>
            </a:r>
            <a:r>
              <a:rPr lang="en-US" sz="1600" dirty="0"/>
              <a:t>hence the </a:t>
            </a:r>
            <a:r>
              <a:rPr lang="en-US" sz="1600" dirty="0">
                <a:solidFill>
                  <a:srgbClr val="FF0000"/>
                </a:solidFill>
              </a:rPr>
              <a:t>passing options </a:t>
            </a:r>
            <a:r>
              <a:rPr lang="en-US" sz="1600" dirty="0"/>
              <a:t>of the Attacker.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Check if there is an opponent within a </a:t>
            </a:r>
            <a:r>
              <a:rPr lang="en-US" sz="1600" dirty="0">
                <a:solidFill>
                  <a:srgbClr val="FF0000"/>
                </a:solidFill>
              </a:rPr>
              <a:t>2 meters perpendicular distance to the passing lane</a:t>
            </a:r>
            <a:r>
              <a:rPr lang="en-US" sz="1600" dirty="0"/>
              <a:t>. </a:t>
            </a:r>
            <a:endParaRPr lang="en-T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TR" sz="1100" dirty="0"/>
              <a:t> </a:t>
            </a:r>
          </a:p>
        </p:txBody>
      </p:sp>
      <p:pic>
        <p:nvPicPr>
          <p:cNvPr id="5" name="Picture 4" descr="A group of circles on a black background&#10;&#10;Description automatically generated">
            <a:extLst>
              <a:ext uri="{FF2B5EF4-FFF2-40B4-BE49-F238E27FC236}">
                <a16:creationId xmlns:a16="http://schemas.microsoft.com/office/drawing/2014/main" id="{751F8F6C-40C3-C889-EB82-C5CB54637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"/>
          <a:stretch/>
        </p:blipFill>
        <p:spPr>
          <a:xfrm>
            <a:off x="7679814" y="1314272"/>
            <a:ext cx="4097657" cy="41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3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C1F7F-55AA-AE09-DA44-1D3145BC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Pressure Classification</a:t>
            </a:r>
            <a:br>
              <a:rPr lang="en-US" sz="3300"/>
            </a:br>
            <a:endParaRPr lang="en-US" sz="33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diagram of a football field&#10;&#10;Description automatically generated">
            <a:extLst>
              <a:ext uri="{FF2B5EF4-FFF2-40B4-BE49-F238E27FC236}">
                <a16:creationId xmlns:a16="http://schemas.microsoft.com/office/drawing/2014/main" id="{901C8D55-C928-9A6A-3148-92B8303C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6" y="1945608"/>
            <a:ext cx="3291654" cy="4894654"/>
          </a:xfrm>
          <a:prstGeom prst="rect">
            <a:avLst/>
          </a:prstGeom>
        </p:spPr>
      </p:pic>
      <p:pic>
        <p:nvPicPr>
          <p:cNvPr id="5" name="Content Placeholder 4" descr="A diagram of a football game&#10;&#10;Description automatically generated">
            <a:extLst>
              <a:ext uri="{FF2B5EF4-FFF2-40B4-BE49-F238E27FC236}">
                <a16:creationId xmlns:a16="http://schemas.microsoft.com/office/drawing/2014/main" id="{A1B1AEC6-D55B-BBD3-AA4B-C635021A6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57248" y="1940594"/>
            <a:ext cx="3291654" cy="4894654"/>
          </a:xfrm>
          <a:prstGeom prst="rect">
            <a:avLst/>
          </a:prstGeom>
        </p:spPr>
      </p:pic>
      <p:pic>
        <p:nvPicPr>
          <p:cNvPr id="11" name="Picture 10" descr="A diagram of a football game&#10;&#10;Description automatically generated">
            <a:extLst>
              <a:ext uri="{FF2B5EF4-FFF2-40B4-BE49-F238E27FC236}">
                <a16:creationId xmlns:a16="http://schemas.microsoft.com/office/drawing/2014/main" id="{98EA2F4D-AEB0-6DE7-0846-93F4A8171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472" y="1940594"/>
            <a:ext cx="3291654" cy="4899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AF99D-BF32-5B8F-341F-0C28FE00177B}"/>
              </a:ext>
            </a:extLst>
          </p:cNvPr>
          <p:cNvSpPr txBox="1"/>
          <p:nvPr/>
        </p:nvSpPr>
        <p:spPr>
          <a:xfrm>
            <a:off x="6318693" y="6297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>
                <a:solidFill>
                  <a:srgbClr val="FF0000"/>
                </a:solidFill>
              </a:rPr>
              <a:t>Red dots: Home team</a:t>
            </a:r>
          </a:p>
          <a:p>
            <a:r>
              <a:rPr lang="en-TR" dirty="0">
                <a:solidFill>
                  <a:srgbClr val="002475"/>
                </a:solidFill>
              </a:rPr>
              <a:t>Blue dots: Away team</a:t>
            </a:r>
          </a:p>
          <a:p>
            <a:r>
              <a:rPr lang="en-TR" dirty="0">
                <a:solidFill>
                  <a:schemeClr val="accent3"/>
                </a:solidFill>
              </a:rPr>
              <a:t>Green dot: Ball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1B1E5A-7B71-166E-6BFE-F97916A83C72}"/>
                  </a:ext>
                </a:extLst>
              </p14:cNvPr>
              <p14:cNvContentPartPr/>
              <p14:nvPr/>
            </p14:nvContentPartPr>
            <p14:xfrm>
              <a:off x="1409106" y="526640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1B1E5A-7B71-166E-6BFE-F97916A83C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5106" y="51584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66F548-4FB7-6227-0B02-A0E485B67898}"/>
                  </a:ext>
                </a:extLst>
              </p14:cNvPr>
              <p14:cNvContentPartPr/>
              <p14:nvPr/>
            </p14:nvContentPartPr>
            <p14:xfrm>
              <a:off x="1870626" y="510188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66F548-4FB7-6227-0B02-A0E485B678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6626" y="499424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1FDFF7-651F-5744-0439-8B3D43CCD56E}"/>
                  </a:ext>
                </a:extLst>
              </p14:cNvPr>
              <p14:cNvContentPartPr/>
              <p14:nvPr/>
            </p14:nvContentPartPr>
            <p14:xfrm>
              <a:off x="8746626" y="299984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1FDFF7-651F-5744-0439-8B3D43CCD5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2626" y="289220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57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687C-400E-A6B2-F24D-35CA7A32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Running Total of Effective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DCEC-02AA-6897-8215-03512D0F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153920"/>
            <a:ext cx="11023600" cy="4426494"/>
          </a:xfrm>
        </p:spPr>
        <p:txBody>
          <a:bodyPr/>
          <a:lstStyle/>
          <a:p>
            <a:r>
              <a:rPr lang="en-TR" sz="1800" dirty="0"/>
              <a:t>Utilizing the available possession information whic</a:t>
            </a:r>
            <a:r>
              <a:rPr lang="en-US" sz="1800" dirty="0"/>
              <a:t>h</a:t>
            </a:r>
            <a:r>
              <a:rPr lang="en-TR" sz="1800" dirty="0"/>
              <a:t> is either </a:t>
            </a:r>
            <a:r>
              <a:rPr lang="en-TR" sz="1800" dirty="0">
                <a:solidFill>
                  <a:srgbClr val="FF0000"/>
                </a:solidFill>
              </a:rPr>
              <a:t>home</a:t>
            </a:r>
            <a:r>
              <a:rPr lang="en-TR" sz="1800" dirty="0"/>
              <a:t> or </a:t>
            </a:r>
            <a:r>
              <a:rPr lang="en-TR" sz="1800" dirty="0">
                <a:solidFill>
                  <a:srgbClr val="0070C0"/>
                </a:solidFill>
              </a:rPr>
              <a:t>away</a:t>
            </a:r>
            <a:r>
              <a:rPr lang="en-TR" sz="1800" dirty="0"/>
              <a:t>, the running total of effective time is distributed to establish possession % of each team.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For the F</a:t>
            </a:r>
            <a:r>
              <a:rPr lang="en-TR" sz="1800" baseline="30000" dirty="0"/>
              <a:t>th</a:t>
            </a:r>
            <a:r>
              <a:rPr lang="en-TR" sz="1800" dirty="0"/>
              <a:t> ball alive frame, the possession distribution obtained in the interval [0, F] is computed and assigned accordingly to that frame.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According to logic of the analysis, the last frame’s possesion distribution represents the possession distribution throughout the match.</a:t>
            </a:r>
          </a:p>
          <a:p>
            <a:pPr marL="457200" lvl="1" indent="0">
              <a:buNone/>
            </a:pPr>
            <a:r>
              <a:rPr lang="en-TR" dirty="0"/>
              <a:t> </a:t>
            </a:r>
            <a:endParaRPr lang="en-TR" sz="1600" dirty="0">
              <a:solidFill>
                <a:srgbClr val="0070C0"/>
              </a:solidFill>
            </a:endParaRPr>
          </a:p>
        </p:txBody>
      </p:sp>
      <p:pic>
        <p:nvPicPr>
          <p:cNvPr id="5" name="Picture 4" descr="A red and blue rectangular box with a black background&#10;&#10;Description automatically generated">
            <a:extLst>
              <a:ext uri="{FF2B5EF4-FFF2-40B4-BE49-F238E27FC236}">
                <a16:creationId xmlns:a16="http://schemas.microsoft.com/office/drawing/2014/main" id="{D81C3578-CFA0-020D-259D-9698E9EE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59" y="5354320"/>
            <a:ext cx="7264609" cy="122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1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36A3-3FF7-1F58-E656-EC3B05C4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Running Total of Ball Out of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1811-9B2B-B452-99D5-C2FD2C2A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049236"/>
            <a:ext cx="11144250" cy="4808763"/>
          </a:xfrm>
        </p:spPr>
        <p:txBody>
          <a:bodyPr>
            <a:normAutofit fontScale="92500" lnSpcReduction="10000"/>
          </a:bodyPr>
          <a:lstStyle/>
          <a:p>
            <a:r>
              <a:rPr lang="en-US" sz="1800" b="0" i="0" u="none" strike="noStrike" dirty="0">
                <a:effectLst/>
              </a:rPr>
              <a:t>The frames for the match start, half-time start, half-time end, and match end are established using the possession and half information.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Status of the ball within the first half and second half are filtered.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Employing the available ball status indicating whether a ball is </a:t>
            </a:r>
            <a:r>
              <a:rPr lang="en-TR" sz="1800" dirty="0">
                <a:solidFill>
                  <a:schemeClr val="accent3"/>
                </a:solidFill>
              </a:rPr>
              <a:t>alive (1) </a:t>
            </a:r>
            <a:r>
              <a:rPr lang="en-TR" sz="1800" dirty="0"/>
              <a:t>or </a:t>
            </a:r>
            <a:r>
              <a:rPr lang="en-TR" sz="1800" dirty="0">
                <a:solidFill>
                  <a:srgbClr val="FF0000"/>
                </a:solidFill>
              </a:rPr>
              <a:t>dead (0), </a:t>
            </a:r>
            <a:r>
              <a:rPr lang="en-TR" sz="1800" dirty="0"/>
              <a:t>running total of ball out of play is obtained.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According to logic of the analysis, the last frame’s calculation represents the ball out of play % throughout the match which is </a:t>
            </a:r>
            <a:r>
              <a:rPr lang="en-TR" sz="1800" dirty="0">
                <a:solidFill>
                  <a:srgbClr val="FF0000"/>
                </a:solidFill>
              </a:rPr>
              <a:t>39%</a:t>
            </a:r>
            <a:r>
              <a:rPr lang="en-TR" sz="1800" dirty="0"/>
              <a:t>.  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Considering that there were 2 minutes stoppage time added to half time and 3 minutes added to the end of game, ball was not alive for </a:t>
            </a:r>
            <a:r>
              <a:rPr lang="en-TR" sz="1800" dirty="0">
                <a:solidFill>
                  <a:srgbClr val="FF0000"/>
                </a:solidFill>
              </a:rPr>
              <a:t>37 minutes</a:t>
            </a:r>
            <a:r>
              <a:rPr lang="en-TR" sz="1800" dirty="0"/>
              <a:t>. </a:t>
            </a:r>
          </a:p>
          <a:p>
            <a:pPr lvl="1"/>
            <a:r>
              <a:rPr lang="en-TR" sz="1700" dirty="0"/>
              <a:t>95 (total) = </a:t>
            </a:r>
            <a:r>
              <a:rPr lang="en-TR" sz="1700" dirty="0">
                <a:solidFill>
                  <a:schemeClr val="accent3"/>
                </a:solidFill>
              </a:rPr>
              <a:t>58 (alive)</a:t>
            </a:r>
            <a:r>
              <a:rPr lang="en-TR" sz="1700" dirty="0"/>
              <a:t> + </a:t>
            </a:r>
            <a:r>
              <a:rPr lang="en-TR" sz="1700" dirty="0">
                <a:solidFill>
                  <a:srgbClr val="FF0000"/>
                </a:solidFill>
              </a:rPr>
              <a:t>37 (dead)</a:t>
            </a:r>
          </a:p>
          <a:p>
            <a:pPr lvl="1"/>
            <a:endParaRPr lang="en-TR" dirty="0"/>
          </a:p>
          <a:p>
            <a:pPr lvl="1"/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79603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16007-E94E-A12F-B504-654D8E4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TR" sz="3200"/>
              <a:t>Progression Classification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0D0B-1F47-D472-821F-E2E06BE8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TR" sz="1800" dirty="0"/>
              <a:t>Successful and unsuccessful progressions from</a:t>
            </a:r>
          </a:p>
          <a:p>
            <a:pPr lvl="1"/>
            <a:r>
              <a:rPr lang="en-TR" sz="1600" dirty="0"/>
              <a:t>Defensive Third to Midfield Third</a:t>
            </a:r>
          </a:p>
          <a:p>
            <a:pPr lvl="1"/>
            <a:r>
              <a:rPr lang="en-TR" sz="1600" dirty="0"/>
              <a:t>Midfield Third to Final Third</a:t>
            </a:r>
          </a:p>
          <a:p>
            <a:pPr marL="457200" lvl="1" indent="0">
              <a:buNone/>
            </a:pPr>
            <a:endParaRPr lang="en-TR" sz="1600" dirty="0"/>
          </a:p>
          <a:p>
            <a:r>
              <a:rPr lang="en-TR" sz="1800" dirty="0"/>
              <a:t>A progression can take place via:</a:t>
            </a:r>
          </a:p>
          <a:p>
            <a:pPr lvl="1"/>
            <a:r>
              <a:rPr lang="en-TR" sz="1600" dirty="0"/>
              <a:t>Dribbling (Ball carrying)</a:t>
            </a:r>
          </a:p>
          <a:p>
            <a:pPr lvl="1"/>
            <a:r>
              <a:rPr lang="en-TR" sz="1600" dirty="0"/>
              <a:t>Passing</a:t>
            </a:r>
          </a:p>
        </p:txBody>
      </p:sp>
      <p:pic>
        <p:nvPicPr>
          <p:cNvPr id="7" name="Picture 6" descr="A screenshot of a football field&#10;&#10;Description automatically generated">
            <a:extLst>
              <a:ext uri="{FF2B5EF4-FFF2-40B4-BE49-F238E27FC236}">
                <a16:creationId xmlns:a16="http://schemas.microsoft.com/office/drawing/2014/main" id="{1124FC0F-31D3-9B05-09F4-3DF01488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03" y="630936"/>
            <a:ext cx="3691878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32C1-1995-370F-58E5-77C4200C4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Progression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23BD-4263-384C-C629-59EC15E3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7" y="2212521"/>
            <a:ext cx="11176907" cy="4359729"/>
          </a:xfrm>
        </p:spPr>
        <p:txBody>
          <a:bodyPr>
            <a:normAutofit/>
          </a:bodyPr>
          <a:lstStyle/>
          <a:p>
            <a:r>
              <a:rPr lang="en-TR" sz="1800" dirty="0"/>
              <a:t>Use possession information and mirrored spatial location of the ball</a:t>
            </a:r>
            <a:r>
              <a:rPr lang="en-TR" sz="1800" dirty="0">
                <a:solidFill>
                  <a:srgbClr val="FF0000"/>
                </a:solidFill>
              </a:rPr>
              <a:t> </a:t>
            </a:r>
            <a:r>
              <a:rPr lang="en-TR" sz="1800" dirty="0"/>
              <a:t>to detect the team and progression zone.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After progression between zones, </a:t>
            </a:r>
            <a:r>
              <a:rPr lang="en-TR" sz="1800" dirty="0">
                <a:solidFill>
                  <a:srgbClr val="0070C0"/>
                </a:solidFill>
              </a:rPr>
              <a:t>ensure</a:t>
            </a:r>
            <a:r>
              <a:rPr lang="en-TR" sz="1800" dirty="0"/>
              <a:t> that the team has the </a:t>
            </a:r>
            <a:r>
              <a:rPr lang="en-TR" sz="1800" dirty="0">
                <a:solidFill>
                  <a:srgbClr val="0070C0"/>
                </a:solidFill>
              </a:rPr>
              <a:t>possession</a:t>
            </a:r>
            <a:r>
              <a:rPr lang="en-TR" sz="1800" dirty="0"/>
              <a:t> within 60 frames.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US" sz="1800" b="0" i="0" u="none" strike="noStrike" dirty="0">
                <a:effectLst/>
              </a:rPr>
              <a:t>Besides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</a:rPr>
              <a:t>dribbling</a:t>
            </a:r>
            <a:r>
              <a:rPr lang="en-US" sz="1800" b="0" i="0" u="none" strike="noStrike" dirty="0">
                <a:effectLst/>
              </a:rPr>
              <a:t>, progressions can also occur through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</a:rPr>
              <a:t>passing</a:t>
            </a:r>
            <a:r>
              <a:rPr lang="en-US" sz="1800" b="0" i="0" u="none" strike="noStrike" dirty="0">
                <a:effectLst/>
              </a:rPr>
              <a:t>. </a:t>
            </a:r>
            <a:r>
              <a:rPr lang="en-US" sz="1800" b="0" i="0" u="none" strike="noStrike" dirty="0">
                <a:solidFill>
                  <a:srgbClr val="0070C0"/>
                </a:solidFill>
                <a:effectLst/>
              </a:rPr>
              <a:t>Ensure</a:t>
            </a:r>
            <a:r>
              <a:rPr lang="en-US" sz="1800" b="0" i="0" u="none" strike="noStrike" dirty="0">
                <a:effectLst/>
              </a:rPr>
              <a:t> that after 10 frames of the zone progression and before 60 frames, the progressing team has </a:t>
            </a:r>
            <a:r>
              <a:rPr lang="en-US" sz="1800" b="0" i="0" u="none" strike="noStrike" dirty="0">
                <a:solidFill>
                  <a:srgbClr val="0070C0"/>
                </a:solidFill>
                <a:effectLst/>
              </a:rPr>
              <a:t>ball control</a:t>
            </a:r>
            <a:r>
              <a:rPr lang="en-US" sz="1800" b="0" i="0" u="none" strike="noStrike" dirty="0">
                <a:effectLst/>
              </a:rPr>
              <a:t>, defined as the ball being within 3 meters of a player.</a:t>
            </a:r>
          </a:p>
          <a:p>
            <a:pPr marL="0" indent="0">
              <a:buNone/>
            </a:pPr>
            <a:endParaRPr lang="en-US" sz="1800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11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3E7B0-1001-6480-0399-F1326267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TR"/>
              <a:t>Progression Classification</a:t>
            </a:r>
            <a:endParaRPr lang="en-T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football field with red and blue balls&#10;&#10;Description automatically generated">
            <a:extLst>
              <a:ext uri="{FF2B5EF4-FFF2-40B4-BE49-F238E27FC236}">
                <a16:creationId xmlns:a16="http://schemas.microsoft.com/office/drawing/2014/main" id="{56E9B0EC-958E-B8D3-7DC3-8CCB66103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4245" y="1656023"/>
            <a:ext cx="3387920" cy="5193944"/>
          </a:xfrm>
        </p:spPr>
      </p:pic>
      <p:pic>
        <p:nvPicPr>
          <p:cNvPr id="13" name="Picture 12" descr="A football field with red and blue balls&#10;&#10;Description automatically generated">
            <a:extLst>
              <a:ext uri="{FF2B5EF4-FFF2-40B4-BE49-F238E27FC236}">
                <a16:creationId xmlns:a16="http://schemas.microsoft.com/office/drawing/2014/main" id="{33118A49-14F0-0297-EB16-EB83FE8D9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687" y="1675859"/>
            <a:ext cx="3345087" cy="51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4309-EFC7-2472-32C4-A3F0CDE6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Progression Classification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2F3205-D461-0951-A85B-E1D957EE7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299800"/>
              </p:ext>
            </p:extLst>
          </p:nvPr>
        </p:nvGraphicFramePr>
        <p:xfrm>
          <a:off x="1883456" y="2380117"/>
          <a:ext cx="8134348" cy="152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587">
                  <a:extLst>
                    <a:ext uri="{9D8B030D-6E8A-4147-A177-3AD203B41FA5}">
                      <a16:colId xmlns:a16="http://schemas.microsoft.com/office/drawing/2014/main" val="3606180688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1967305086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782557749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2320255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600" dirty="0"/>
                        <a:t>Defensive Third to Midfield 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#Successful progressions</a:t>
                      </a:r>
                    </a:p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#Unsuccessful</a:t>
                      </a:r>
                    </a:p>
                    <a:p>
                      <a:r>
                        <a:rPr lang="en-TR" sz="1600" dirty="0"/>
                        <a:t>progressions</a:t>
                      </a:r>
                    </a:p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Success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96433"/>
                  </a:ext>
                </a:extLst>
              </a:tr>
              <a:tr h="221024"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Lille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>
                          <a:solidFill>
                            <a:srgbClr val="FF0000"/>
                          </a:solidFill>
                        </a:rPr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65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Ajax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>
                          <a:solidFill>
                            <a:srgbClr val="0070C0"/>
                          </a:solidFill>
                        </a:rPr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8939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331925-B92D-A552-14BC-8D0B40609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21182"/>
              </p:ext>
            </p:extLst>
          </p:nvPr>
        </p:nvGraphicFramePr>
        <p:xfrm>
          <a:off x="1883456" y="4250418"/>
          <a:ext cx="8134348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587">
                  <a:extLst>
                    <a:ext uri="{9D8B030D-6E8A-4147-A177-3AD203B41FA5}">
                      <a16:colId xmlns:a16="http://schemas.microsoft.com/office/drawing/2014/main" val="2634092563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3048478259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1376060736"/>
                    </a:ext>
                  </a:extLst>
                </a:gridCol>
                <a:gridCol w="2033587">
                  <a:extLst>
                    <a:ext uri="{9D8B030D-6E8A-4147-A177-3AD203B41FA5}">
                      <a16:colId xmlns:a16="http://schemas.microsoft.com/office/drawing/2014/main" val="17714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TR" sz="1600" dirty="0"/>
                        <a:t>Midfield Third to Final Third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#Successful</a:t>
                      </a:r>
                    </a:p>
                    <a:p>
                      <a:r>
                        <a:rPr lang="en-TR" sz="1600" dirty="0"/>
                        <a:t>progressions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#Unsuccessful</a:t>
                      </a:r>
                    </a:p>
                    <a:p>
                      <a:r>
                        <a:rPr lang="en-TR" sz="1600" dirty="0"/>
                        <a:t>progressions</a:t>
                      </a:r>
                    </a:p>
                    <a:p>
                      <a:endParaRPr lang="en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R" sz="1600" dirty="0"/>
                        <a:t>Success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94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Lille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>
                          <a:solidFill>
                            <a:srgbClr val="FF0000"/>
                          </a:solidFill>
                        </a:rPr>
                        <a:t>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7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Ajax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R" sz="1600" dirty="0">
                          <a:solidFill>
                            <a:srgbClr val="0070C0"/>
                          </a:solidFill>
                        </a:rPr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376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3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09EA-2FBD-1B82-7D2C-02B5E80D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4145-2340-D60F-CF35-94C87CC3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4" y="2326821"/>
            <a:ext cx="11144250" cy="4384222"/>
          </a:xfrm>
        </p:spPr>
        <p:txBody>
          <a:bodyPr/>
          <a:lstStyle/>
          <a:p>
            <a:r>
              <a:rPr lang="en-TR" sz="1800" dirty="0"/>
              <a:t>Diagonal Passes: </a:t>
            </a:r>
          </a:p>
          <a:p>
            <a:pPr lvl="1"/>
            <a:r>
              <a:rPr lang="en-US" sz="1600" dirty="0"/>
              <a:t>Kick </a:t>
            </a:r>
            <a:r>
              <a:rPr lang="en-US" sz="1600" b="0" i="0" u="none" strike="noStrike" dirty="0">
                <a:effectLst/>
              </a:rPr>
              <a:t>or move the ball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diagonally</a:t>
            </a:r>
            <a:r>
              <a:rPr lang="en-US" sz="1600" b="0" i="0" u="none" strike="noStrike" dirty="0">
                <a:effectLst/>
              </a:rPr>
              <a:t> across the field.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hange the direction </a:t>
            </a:r>
            <a:r>
              <a:rPr lang="en-US" sz="1600" b="0" i="0" u="none" strike="noStrike" dirty="0">
                <a:effectLst/>
              </a:rPr>
              <a:t>of the ball's movement.</a:t>
            </a:r>
          </a:p>
          <a:p>
            <a:pPr lvl="1"/>
            <a:r>
              <a:rPr lang="en-US" sz="1600" dirty="0"/>
              <a:t>Can be </a:t>
            </a:r>
            <a:r>
              <a:rPr lang="en-US" sz="1600" dirty="0">
                <a:solidFill>
                  <a:srgbClr val="FF0000"/>
                </a:solidFill>
              </a:rPr>
              <a:t>short or long</a:t>
            </a:r>
            <a:r>
              <a:rPr lang="en-US" sz="1600" dirty="0"/>
              <a:t>.</a:t>
            </a:r>
          </a:p>
          <a:p>
            <a:pPr marL="457200" lvl="1" indent="0">
              <a:buNone/>
            </a:pPr>
            <a:endParaRPr lang="en-TR" sz="1600" dirty="0"/>
          </a:p>
          <a:p>
            <a:r>
              <a:rPr lang="en-TR" sz="1800" dirty="0"/>
              <a:t>Straight Passes:</a:t>
            </a:r>
          </a:p>
          <a:p>
            <a:pPr lvl="1"/>
            <a:r>
              <a:rPr lang="en-US" sz="1600" dirty="0"/>
              <a:t>C</a:t>
            </a:r>
            <a:r>
              <a:rPr lang="en-US" sz="1600" b="0" i="0" u="none" strike="noStrike" dirty="0">
                <a:effectLst/>
              </a:rPr>
              <a:t>haracterized by their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simplicity</a:t>
            </a:r>
            <a:r>
              <a:rPr lang="en-US" sz="1600" b="0" i="0" u="none" strike="noStrike" dirty="0">
                <a:effectLst/>
              </a:rPr>
              <a:t> and efficiency.</a:t>
            </a:r>
          </a:p>
          <a:p>
            <a:pPr lvl="1"/>
            <a:r>
              <a:rPr lang="en-US" sz="1600" dirty="0"/>
              <a:t>Typically,</a:t>
            </a:r>
            <a:r>
              <a:rPr lang="en-US" sz="1600" b="0" i="0" u="none" strike="noStrike" dirty="0">
                <a:effectLst/>
              </a:rPr>
              <a:t>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short</a:t>
            </a:r>
            <a:r>
              <a:rPr lang="en-US" sz="1600" b="0" i="0" u="none" strike="noStrike" dirty="0">
                <a:effectLst/>
              </a:rPr>
              <a:t> and precise.</a:t>
            </a:r>
          </a:p>
          <a:p>
            <a:pPr lvl="1"/>
            <a:endParaRPr lang="en-US" sz="1600" b="0" i="0" u="none" strike="noStrike" dirty="0">
              <a:effectLst/>
            </a:endParaRPr>
          </a:p>
          <a:p>
            <a:r>
              <a:rPr lang="en-US" sz="2000" dirty="0"/>
              <a:t>Other Passes:</a:t>
            </a:r>
          </a:p>
          <a:p>
            <a:pPr lvl="1"/>
            <a:r>
              <a:rPr lang="en-US" sz="1600" dirty="0"/>
              <a:t>Neither classified as diagonal nor straight.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71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F3A6-195C-AA8B-F7B1-AB452598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C480-2B32-81FD-DA1E-46025CFD9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2032000"/>
            <a:ext cx="11165840" cy="4734560"/>
          </a:xfrm>
        </p:spPr>
        <p:txBody>
          <a:bodyPr>
            <a:normAutofit fontScale="70000" lnSpcReduction="20000"/>
          </a:bodyPr>
          <a:lstStyle/>
          <a:p>
            <a:r>
              <a:rPr lang="en-TR" b="1" dirty="0"/>
              <a:t>Ball Location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1)</a:t>
            </a:r>
            <a:r>
              <a:rPr lang="en-US" dirty="0"/>
              <a:t> In which third is the ball? (penalty box. final third, midfield third, defensive third)</a:t>
            </a:r>
            <a:r>
              <a:rPr lang="en-TR" dirty="0"/>
              <a:t>	</a:t>
            </a:r>
          </a:p>
          <a:p>
            <a:r>
              <a:rPr lang="en-TR" b="1" dirty="0"/>
              <a:t>Press Classification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2) </a:t>
            </a:r>
            <a:r>
              <a:rPr lang="en-US" dirty="0"/>
              <a:t>What kind of press is being employed? (press type e.g., direct, indirect)</a:t>
            </a:r>
            <a:endParaRPr lang="en-TR" dirty="0"/>
          </a:p>
          <a:p>
            <a:r>
              <a:rPr lang="en-TR" b="1" dirty="0"/>
              <a:t>Running Total of Effective Time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3)</a:t>
            </a:r>
            <a:r>
              <a:rPr lang="en-US" dirty="0"/>
              <a:t> Possession (%)</a:t>
            </a:r>
            <a:endParaRPr lang="en-TR" dirty="0"/>
          </a:p>
          <a:p>
            <a:r>
              <a:rPr lang="en-TR" b="1" dirty="0"/>
              <a:t>Running Total of Ball Out of Play</a:t>
            </a:r>
          </a:p>
          <a:p>
            <a:pPr marL="457200" lvl="1" indent="0">
              <a:buNone/>
            </a:pPr>
            <a:r>
              <a:rPr lang="en-TR" dirty="0">
                <a:solidFill>
                  <a:srgbClr val="FF0000"/>
                </a:solidFill>
              </a:rPr>
              <a:t>4)</a:t>
            </a:r>
            <a:r>
              <a:rPr lang="en-TR" dirty="0"/>
              <a:t> Ball out of Play (%)</a:t>
            </a:r>
          </a:p>
          <a:p>
            <a:r>
              <a:rPr lang="en-TR" b="1" dirty="0"/>
              <a:t>Progression Classification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5)</a:t>
            </a:r>
            <a:r>
              <a:rPr lang="en-US" dirty="0"/>
              <a:t> Progression from defensive third to midfield third (% &amp; totals)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6)</a:t>
            </a:r>
            <a:r>
              <a:rPr lang="en-US" dirty="0"/>
              <a:t> Unsuccessful progressions from defensive third to midfield third (% &amp; totals)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7)</a:t>
            </a:r>
            <a:r>
              <a:rPr lang="en-US" dirty="0"/>
              <a:t> Progression from midfield third to final third (% &amp; totals)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8)</a:t>
            </a:r>
            <a:r>
              <a:rPr lang="en-US" dirty="0"/>
              <a:t> Unsuccessful progressions from midfield third to final third (% &amp; totals)</a:t>
            </a:r>
            <a:endParaRPr lang="en-TR" dirty="0"/>
          </a:p>
          <a:p>
            <a:r>
              <a:rPr lang="en-TR" b="1" dirty="0"/>
              <a:t>Pass Classification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9)</a:t>
            </a:r>
            <a:r>
              <a:rPr lang="en-US" dirty="0"/>
              <a:t> Straight passes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10) </a:t>
            </a:r>
            <a:r>
              <a:rPr lang="en-US" dirty="0"/>
              <a:t>Diagonal passes</a:t>
            </a:r>
            <a:endParaRPr lang="en-TR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4786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3CCB-CCEF-4083-9FC7-B3D99080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2D4B5-0192-2904-5C97-2345F1C79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336" y="2041071"/>
                <a:ext cx="11185071" cy="4816929"/>
              </a:xfrm>
            </p:spPr>
            <p:txBody>
              <a:bodyPr>
                <a:normAutofit/>
              </a:bodyPr>
              <a:lstStyle/>
              <a:p>
                <a:r>
                  <a:rPr lang="en-TR" sz="1400" dirty="0">
                    <a:solidFill>
                      <a:srgbClr val="FF0000"/>
                    </a:solidFill>
                  </a:rPr>
                  <a:t>Filter out the unsuccessful passes </a:t>
                </a:r>
                <a:r>
                  <a:rPr lang="en-TR" sz="1400" dirty="0"/>
                  <a:t>by checking the sender and receiver team IDs.</a:t>
                </a:r>
              </a:p>
              <a:p>
                <a:r>
                  <a:rPr lang="en-TR" sz="1400" dirty="0"/>
                  <a:t>Consider the </a:t>
                </a:r>
                <a:r>
                  <a:rPr lang="en-TR" sz="1400" dirty="0">
                    <a:solidFill>
                      <a:srgbClr val="FF0000"/>
                    </a:solidFill>
                  </a:rPr>
                  <a:t>edges</a:t>
                </a:r>
                <a:r>
                  <a:rPr lang="en-TR" sz="1400" dirty="0"/>
                  <a:t> constructed by </a:t>
                </a:r>
                <a:r>
                  <a:rPr lang="en-TR" sz="1400" dirty="0">
                    <a:solidFill>
                      <a:srgbClr val="FF0000"/>
                    </a:solidFill>
                  </a:rPr>
                  <a:t>start</a:t>
                </a:r>
                <a:r>
                  <a:rPr lang="en-TR" sz="1400" dirty="0"/>
                  <a:t> and </a:t>
                </a:r>
                <a:r>
                  <a:rPr lang="en-TR" sz="1400" dirty="0">
                    <a:solidFill>
                      <a:srgbClr val="FF0000"/>
                    </a:solidFill>
                  </a:rPr>
                  <a:t>end locations </a:t>
                </a:r>
                <a:r>
                  <a:rPr lang="en-TR" sz="1400" dirty="0"/>
                  <a:t>of the passes.</a:t>
                </a:r>
              </a:p>
              <a:p>
                <a:r>
                  <a:rPr lang="en-TR" sz="1400" dirty="0"/>
                  <a:t>Calculate the </a:t>
                </a:r>
                <a:r>
                  <a:rPr lang="en-TR" sz="1400" dirty="0">
                    <a:solidFill>
                      <a:srgbClr val="FF0000"/>
                    </a:solidFill>
                  </a:rPr>
                  <a:t>distance covered</a:t>
                </a:r>
                <a:r>
                  <a:rPr lang="en-TR" sz="1400" dirty="0"/>
                  <a:t>. (Distance threshold = 23 meters).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T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T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 − </m:t>
                            </m:r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)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T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 − </m:t>
                            </m:r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)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TR" sz="1200" dirty="0"/>
              </a:p>
              <a:p>
                <a:r>
                  <a:rPr lang="en-TR" sz="1400" dirty="0"/>
                  <a:t>Calculate the </a:t>
                </a:r>
                <a:r>
                  <a:rPr lang="en-TR" sz="1400" dirty="0">
                    <a:solidFill>
                      <a:srgbClr val="FF0000"/>
                    </a:solidFill>
                  </a:rPr>
                  <a:t>absolute value of the slopes of these edges </a:t>
                </a:r>
                <a:r>
                  <a:rPr lang="en-TR" sz="1400" dirty="0"/>
                  <a:t>and calculate the </a:t>
                </a:r>
                <a:r>
                  <a:rPr lang="en-TR" sz="1400" dirty="0">
                    <a:solidFill>
                      <a:srgbClr val="FF0000"/>
                    </a:solidFill>
                  </a:rPr>
                  <a:t>slope of the degree thresholds</a:t>
                </a:r>
                <a:r>
                  <a:rPr lang="en-TR" sz="1400" dirty="0"/>
                  <a:t>. </a:t>
                </a:r>
              </a:p>
              <a:p>
                <a:pPr marL="0" indent="0">
                  <a:buNone/>
                </a:pPr>
                <a:r>
                  <a:rPr lang="en-TR" sz="1400" dirty="0"/>
                  <a:t>    (Degree thresholds: </a:t>
                </a:r>
                <a:r>
                  <a:rPr lang="en-T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TR" sz="1400" dirty="0"/>
                  <a:t> = 15</a:t>
                </a:r>
                <a14:m>
                  <m:oMath xmlns:m="http://schemas.openxmlformats.org/officeDocument/2006/math">
                    <m:r>
                      <a:rPr lang="en-T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TR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T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TR" sz="1400" dirty="0"/>
                  <a:t> = 75</a:t>
                </a:r>
                <a14:m>
                  <m:oMath xmlns:m="http://schemas.openxmlformats.org/officeDocument/2006/math">
                    <m:r>
                      <a:rPr lang="en-T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TR" sz="1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𝑠𝑙𝑜𝑝𝑒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T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T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 − </m:t>
                            </m:r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TR" sz="1200" dirty="0"/>
                              <m:t> − </m:t>
                            </m:r>
                            <m:sSub>
                              <m:sSubPr>
                                <m:ctrlPr>
                                  <a:rPr lang="en-T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𝑠𝑡𝑎𝑟𝑡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T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𝑠𝑙𝑜𝑝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T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T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R" sz="1200" dirty="0"/>
              </a:p>
              <a:p>
                <a:r>
                  <a:rPr lang="en-TR" sz="1400" dirty="0"/>
                  <a:t>Diagonal Pass: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𝐷𝑖𝑠𝑡𝑎𝑛𝑐𝑒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𝑝𝑎𝑠𝑠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TR" sz="12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𝐷𝑖𝑠𝑡𝑎𝑛𝑐𝑒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(23 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𝑚𝑒𝑡𝑒𝑟𝑠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TR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𝑆𝑙𝑜𝑝𝑒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  <m:r>
                      <a:rPr lang="en-T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𝑆𝑙𝑜𝑝𝑒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𝑝𝑎𝑠𝑠</m:t>
                        </m:r>
                      </m:sub>
                    </m:sSub>
                    <m:r>
                      <a:rPr lang="en-T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𝑆𝑙𝑜𝑝𝑒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endParaRPr lang="en-TR" sz="1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TR" sz="12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endParaRPr lang="en-TR" sz="1200" dirty="0"/>
              </a:p>
              <a:p>
                <a:r>
                  <a:rPr lang="en-TR" sz="1400" dirty="0"/>
                  <a:t>Straight Pass: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𝐷𝑖𝑠𝑡𝑎𝑛𝑐𝑒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𝑝𝑎𝑠𝑠</m:t>
                        </m:r>
                      </m:sub>
                    </m:sSub>
                    <m:r>
                      <a:rPr lang="en-T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𝐷𝑖𝑠𝑡𝑎𝑛𝑐𝑒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𝑡h𝑟𝑒𝑠h𝑜𝑙𝑑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(23 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𝑚𝑒𝑡𝑒𝑟𝑠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R" sz="1200" dirty="0"/>
              </a:p>
              <a:p>
                <a:pPr lvl="1"/>
                <a:endParaRPr lang="en-TR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32D4B5-0192-2904-5C97-2345F1C79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336" y="2041071"/>
                <a:ext cx="11185071" cy="4816929"/>
              </a:xfrm>
              <a:blipFill>
                <a:blip r:embed="rId3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92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0E969-2DA8-9983-85AF-11A6CEE9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Pass Classification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group of white paper with different colored lines&#10;&#10;Description automatically generated">
            <a:extLst>
              <a:ext uri="{FF2B5EF4-FFF2-40B4-BE49-F238E27FC236}">
                <a16:creationId xmlns:a16="http://schemas.microsoft.com/office/drawing/2014/main" id="{891ABF86-DD86-03D3-9E69-72076235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7428" y="167821"/>
            <a:ext cx="6425386" cy="64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1985-57C7-F4FC-CEA3-3079EA52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05CC-230C-7177-C146-896CCEBD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64" y="2359479"/>
            <a:ext cx="11144250" cy="3812721"/>
          </a:xfrm>
        </p:spPr>
        <p:txBody>
          <a:bodyPr/>
          <a:lstStyle/>
          <a:p>
            <a:r>
              <a:rPr lang="en-TR" sz="1800" dirty="0"/>
              <a:t>Synchronization of event data and tracking data.</a:t>
            </a:r>
          </a:p>
          <a:p>
            <a:pPr lvl="1"/>
            <a:r>
              <a:rPr lang="en-TR" sz="1600" dirty="0"/>
              <a:t>Provided event data lacks UTC value of the recorded events.</a:t>
            </a:r>
          </a:p>
          <a:p>
            <a:pPr lvl="1"/>
            <a:r>
              <a:rPr lang="en-TR" sz="1600" dirty="0"/>
              <a:t>Precisely detecting events (e.g., passes) in the tracking data allows more efficient analysis.</a:t>
            </a:r>
          </a:p>
          <a:p>
            <a:pPr marL="457200" lvl="1" indent="0">
              <a:buNone/>
            </a:pPr>
            <a:endParaRPr lang="en-TR" sz="1600" dirty="0"/>
          </a:p>
          <a:p>
            <a:r>
              <a:rPr lang="en-TR" sz="1800" dirty="0"/>
              <a:t>Clear and precise defintions of the concepts would enhance the stability and accuracy of the resuts.</a:t>
            </a:r>
          </a:p>
          <a:p>
            <a:pPr lvl="1"/>
            <a:r>
              <a:rPr lang="en-TR" sz="1600" dirty="0"/>
              <a:t>Determination of paramters significantly affects the metric outputs.</a:t>
            </a:r>
          </a:p>
          <a:p>
            <a:pPr marL="0" indent="0">
              <a:buNone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67668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7C9A-7D80-6E46-BCC0-AE5E953F0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BBBD-C038-52E6-6E77-747A3B27E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" y="2049517"/>
            <a:ext cx="11145520" cy="4808483"/>
          </a:xfrm>
        </p:spPr>
        <p:txBody>
          <a:bodyPr>
            <a:normAutofit/>
          </a:bodyPr>
          <a:lstStyle/>
          <a:p>
            <a:r>
              <a:rPr lang="en-TR" sz="1800" dirty="0"/>
              <a:t>In this project, the implementation of several concepts were established using the tracking data and event data.</a:t>
            </a:r>
          </a:p>
          <a:p>
            <a:pPr lvl="1"/>
            <a:r>
              <a:rPr lang="en-TR" sz="1600" dirty="0"/>
              <a:t>Ball location - tracking data</a:t>
            </a:r>
          </a:p>
          <a:p>
            <a:pPr lvl="1"/>
            <a:r>
              <a:rPr lang="en-US" sz="1600" dirty="0"/>
              <a:t>P</a:t>
            </a:r>
            <a:r>
              <a:rPr lang="en-TR" sz="1600" dirty="0"/>
              <a:t>ress classification - tracking data</a:t>
            </a:r>
          </a:p>
          <a:p>
            <a:pPr lvl="1"/>
            <a:r>
              <a:rPr lang="en-TR" sz="1600" dirty="0"/>
              <a:t>Running total of effective time - tracking data</a:t>
            </a:r>
          </a:p>
          <a:p>
            <a:pPr lvl="1"/>
            <a:r>
              <a:rPr lang="en-US" sz="1600" dirty="0"/>
              <a:t>R</a:t>
            </a:r>
            <a:r>
              <a:rPr lang="en-TR" sz="1600" dirty="0"/>
              <a:t>unning total of ball out of play - tracking data</a:t>
            </a:r>
          </a:p>
          <a:p>
            <a:pPr lvl="1"/>
            <a:r>
              <a:rPr lang="en-US" sz="1600" dirty="0"/>
              <a:t>P</a:t>
            </a:r>
            <a:r>
              <a:rPr lang="en-TR" sz="1600" dirty="0"/>
              <a:t>rogress classification - tracking data</a:t>
            </a:r>
          </a:p>
          <a:p>
            <a:pPr lvl="1"/>
            <a:r>
              <a:rPr lang="en-TR" sz="1600" dirty="0"/>
              <a:t>Pass classification - event data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The data and its processing steps, the implementation of the concepts and their respective outputs are explained in technical level and demonstrated with visuals and animations. </a:t>
            </a:r>
          </a:p>
          <a:p>
            <a:endParaRPr lang="en-TR" sz="1800" dirty="0"/>
          </a:p>
          <a:p>
            <a:r>
              <a:rPr lang="en-TR" sz="1800" dirty="0"/>
              <a:t>Encountered limitations and potential future works were highlighted.</a:t>
            </a:r>
          </a:p>
        </p:txBody>
      </p:sp>
    </p:spTree>
    <p:extLst>
      <p:ext uri="{BB962C8B-B14F-4D97-AF65-F5344CB8AC3E}">
        <p14:creationId xmlns:p14="http://schemas.microsoft.com/office/powerpoint/2010/main" val="405477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8967-8221-2BD7-96DF-0AB240F4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5F84-90ED-2119-C59A-6E727EAAD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15742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40D6-A7BC-33C3-2DD0-FB340F2E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20F4-1C9D-0E20-B1DE-8B131F056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35" y="2112021"/>
            <a:ext cx="11150824" cy="4593579"/>
          </a:xfrm>
        </p:spPr>
        <p:txBody>
          <a:bodyPr>
            <a:normAutofit fontScale="55000" lnSpcReduction="20000"/>
          </a:bodyPr>
          <a:lstStyle/>
          <a:p>
            <a:r>
              <a:rPr lang="en-TR" sz="3300" dirty="0"/>
              <a:t>Event Data:</a:t>
            </a:r>
          </a:p>
          <a:p>
            <a:pPr lvl="1"/>
            <a:r>
              <a:rPr lang="en-TR" sz="2900" dirty="0"/>
              <a:t>Records of events that took place in the match. </a:t>
            </a:r>
          </a:p>
          <a:p>
            <a:pPr lvl="1"/>
            <a:r>
              <a:rPr lang="en-TR" sz="2900" dirty="0"/>
              <a:t>For each event (record) it basically provides the information about:</a:t>
            </a:r>
          </a:p>
          <a:p>
            <a:pPr lvl="2"/>
            <a:r>
              <a:rPr lang="en-TR" sz="2500" dirty="0"/>
              <a:t>Type of the event (e.g., pass, shot)</a:t>
            </a:r>
          </a:p>
          <a:p>
            <a:pPr lvl="2"/>
            <a:r>
              <a:rPr lang="en-TR" sz="2500" dirty="0"/>
              <a:t>Team involved </a:t>
            </a:r>
          </a:p>
          <a:p>
            <a:pPr lvl="2"/>
            <a:r>
              <a:rPr lang="en-TR" sz="2500" dirty="0"/>
              <a:t>Players involved (e.g., sender and receiver of a pass event)</a:t>
            </a:r>
          </a:p>
          <a:p>
            <a:pPr lvl="2"/>
            <a:r>
              <a:rPr lang="en-TR" sz="2500" dirty="0"/>
              <a:t>Spatial location of start and end locations</a:t>
            </a:r>
          </a:p>
          <a:p>
            <a:pPr marL="457200" lvl="1" indent="0">
              <a:buNone/>
            </a:pPr>
            <a:endParaRPr lang="en-TR" sz="2300" dirty="0"/>
          </a:p>
          <a:p>
            <a:r>
              <a:rPr lang="en-TR" sz="3300" dirty="0"/>
              <a:t>Tracking Data:</a:t>
            </a:r>
          </a:p>
          <a:p>
            <a:pPr lvl="1"/>
            <a:r>
              <a:rPr lang="en-US" sz="2900" dirty="0"/>
              <a:t>Consists of several snapshots, often referred to as frames, taken throughout the match</a:t>
            </a:r>
            <a:r>
              <a:rPr lang="en-TR" sz="2900" dirty="0"/>
              <a:t>.</a:t>
            </a:r>
          </a:p>
          <a:p>
            <a:pPr lvl="1"/>
            <a:r>
              <a:rPr lang="en-US" sz="2900" dirty="0">
                <a:solidFill>
                  <a:srgbClr val="FF0000"/>
                </a:solidFill>
              </a:rPr>
              <a:t>Frame: </a:t>
            </a:r>
            <a:r>
              <a:rPr lang="en-US" sz="2900" dirty="0"/>
              <a:t>O</a:t>
            </a:r>
            <a:r>
              <a:rPr lang="en-US" sz="2900" dirty="0">
                <a:effectLst/>
              </a:rPr>
              <a:t>bservation (snapshot) at a specific moment in the game with a sampling rate 25 fps (frames per second). It includes</a:t>
            </a:r>
            <a:r>
              <a:rPr lang="en-US" sz="2900" dirty="0"/>
              <a:t> the possession information and </a:t>
            </a:r>
            <a:r>
              <a:rPr lang="en-US" sz="2900" dirty="0">
                <a:effectLst/>
              </a:rPr>
              <a:t>spatial locations of players and the ball at a specific moment.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TR" dirty="0"/>
          </a:p>
          <a:p>
            <a:pPr marL="0" indent="0">
              <a:buNone/>
            </a:pPr>
            <a:br>
              <a:rPr lang="en-US" sz="1400" dirty="0">
                <a:effectLst/>
                <a:latin typeface="Calibri" panose="020F0502020204030204" pitchFamily="34" charset="0"/>
              </a:rPr>
            </a:br>
            <a:endParaRPr lang="en-US" dirty="0">
              <a:effectLst/>
            </a:endParaRPr>
          </a:p>
          <a:p>
            <a:pPr lvl="1"/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1961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67F7C-33C6-D6D5-6545-E5D41871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football field with red dots&#10;&#10;Description automatically generated">
            <a:extLst>
              <a:ext uri="{FF2B5EF4-FFF2-40B4-BE49-F238E27FC236}">
                <a16:creationId xmlns:a16="http://schemas.microsoft.com/office/drawing/2014/main" id="{1B7A72C9-F5D1-2047-0C1B-75F57F20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131" y="2062255"/>
            <a:ext cx="3152543" cy="4519776"/>
          </a:xfrm>
          <a:prstGeom prst="rect">
            <a:avLst/>
          </a:prstGeom>
        </p:spPr>
      </p:pic>
      <p:pic>
        <p:nvPicPr>
          <p:cNvPr id="11" name="Content Placeholder 10" descr="A football field with a red dot&#10;&#10;Description automatically generated">
            <a:extLst>
              <a:ext uri="{FF2B5EF4-FFF2-40B4-BE49-F238E27FC236}">
                <a16:creationId xmlns:a16="http://schemas.microsoft.com/office/drawing/2014/main" id="{04BB766C-F630-D505-2B7B-72083580F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216" y="2697495"/>
            <a:ext cx="4230835" cy="2802928"/>
          </a:xfrm>
          <a:prstGeom prst="rect">
            <a:avLst/>
          </a:prstGeom>
        </p:spPr>
      </p:pic>
      <p:pic>
        <p:nvPicPr>
          <p:cNvPr id="13" name="Picture 12" descr="A football field with red dots&#10;&#10;Description automatically generated">
            <a:extLst>
              <a:ext uri="{FF2B5EF4-FFF2-40B4-BE49-F238E27FC236}">
                <a16:creationId xmlns:a16="http://schemas.microsoft.com/office/drawing/2014/main" id="{C3227993-2A9A-D199-1E20-B59DC8E32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171" y="2703996"/>
            <a:ext cx="4230835" cy="2802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8FC045-6B08-28A3-A464-94F5F51B4E43}"/>
              </a:ext>
            </a:extLst>
          </p:cNvPr>
          <p:cNvSpPr txBox="1"/>
          <p:nvPr/>
        </p:nvSpPr>
        <p:spPr>
          <a:xfrm>
            <a:off x="6251566" y="661168"/>
            <a:ext cx="527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/>
              <a:t>Conversion from </a:t>
            </a:r>
            <a:r>
              <a:rPr lang="en-TR" dirty="0">
                <a:solidFill>
                  <a:srgbClr val="FF0000"/>
                </a:solidFill>
              </a:rPr>
              <a:t>event data </a:t>
            </a:r>
            <a:r>
              <a:rPr lang="en-TR" dirty="0"/>
              <a:t>and </a:t>
            </a:r>
            <a:r>
              <a:rPr lang="en-TR" dirty="0">
                <a:solidFill>
                  <a:srgbClr val="FF0000"/>
                </a:solidFill>
              </a:rPr>
              <a:t>tracking data coordinate systems </a:t>
            </a:r>
            <a:r>
              <a:rPr lang="en-TR" dirty="0"/>
              <a:t>to a </a:t>
            </a:r>
            <a:r>
              <a:rPr lang="en-TR" dirty="0">
                <a:solidFill>
                  <a:srgbClr val="0070C0"/>
                </a:solidFill>
              </a:rPr>
              <a:t>vertical coordinate system</a:t>
            </a:r>
            <a:r>
              <a:rPr lang="en-TR" dirty="0"/>
              <a:t> which aligns with </a:t>
            </a:r>
            <a:r>
              <a:rPr lang="en-TR" dirty="0">
                <a:solidFill>
                  <a:srgbClr val="0070C0"/>
                </a:solidFill>
              </a:rPr>
              <a:t>real pitch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42279-9160-FC97-1BD3-DA49107581D1}"/>
              </a:ext>
            </a:extLst>
          </p:cNvPr>
          <p:cNvSpPr txBox="1"/>
          <p:nvPr/>
        </p:nvSpPr>
        <p:spPr>
          <a:xfrm>
            <a:off x="779593" y="2227324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dirty="0">
                <a:solidFill>
                  <a:srgbClr val="FF0000"/>
                </a:solidFill>
              </a:rPr>
              <a:t>Event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081B6-1866-77F6-FA23-F7B2C74D6820}"/>
              </a:ext>
            </a:extLst>
          </p:cNvPr>
          <p:cNvSpPr txBox="1"/>
          <p:nvPr/>
        </p:nvSpPr>
        <p:spPr>
          <a:xfrm>
            <a:off x="4971796" y="2234493"/>
            <a:ext cx="315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dirty="0">
                <a:solidFill>
                  <a:srgbClr val="FF0000"/>
                </a:solidFill>
              </a:rPr>
              <a:t>Tracking  Data</a:t>
            </a:r>
          </a:p>
        </p:txBody>
      </p:sp>
    </p:spTree>
    <p:extLst>
      <p:ext uri="{BB962C8B-B14F-4D97-AF65-F5344CB8AC3E}">
        <p14:creationId xmlns:p14="http://schemas.microsoft.com/office/powerpoint/2010/main" val="383610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848-3E0D-56AD-C266-9853CCFA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Parser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EB76-0BF6-3F21-6523-C4FBAF77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2310493"/>
            <a:ext cx="11193236" cy="3894364"/>
          </a:xfrm>
        </p:spPr>
        <p:txBody>
          <a:bodyPr>
            <a:normAutofit fontScale="92500" lnSpcReduction="10000"/>
          </a:bodyPr>
          <a:lstStyle/>
          <a:p>
            <a:r>
              <a:rPr lang="en-TR" sz="1900" dirty="0"/>
              <a:t>A class to fetch general </a:t>
            </a:r>
            <a:r>
              <a:rPr lang="en-TR" sz="1900" dirty="0">
                <a:solidFill>
                  <a:srgbClr val="FF0000"/>
                </a:solidFill>
              </a:rPr>
              <a:t>match information </a:t>
            </a:r>
            <a:r>
              <a:rPr lang="en-TR" sz="1900" dirty="0"/>
              <a:t>and </a:t>
            </a:r>
            <a:r>
              <a:rPr lang="en-TR" sz="1900" dirty="0">
                <a:solidFill>
                  <a:srgbClr val="FF0000"/>
                </a:solidFill>
              </a:rPr>
              <a:t>technical information </a:t>
            </a:r>
            <a:r>
              <a:rPr lang="en-TR" sz="1900" dirty="0"/>
              <a:t>from tracking data.</a:t>
            </a:r>
          </a:p>
          <a:p>
            <a:r>
              <a:rPr lang="en-TR" sz="1900" dirty="0"/>
              <a:t>Technical information:</a:t>
            </a:r>
          </a:p>
          <a:p>
            <a:pPr lvl="1"/>
            <a:r>
              <a:rPr lang="en-TR" sz="1700" dirty="0"/>
              <a:t>Ball status (</a:t>
            </a:r>
            <a:r>
              <a:rPr lang="en-TR" sz="1700" dirty="0">
                <a:solidFill>
                  <a:srgbClr val="00B050"/>
                </a:solidFill>
              </a:rPr>
              <a:t>alive</a:t>
            </a:r>
            <a:r>
              <a:rPr lang="en-TR" sz="1700" dirty="0"/>
              <a:t> or </a:t>
            </a:r>
            <a:r>
              <a:rPr lang="en-TR" sz="1700" dirty="0">
                <a:solidFill>
                  <a:srgbClr val="FF0000"/>
                </a:solidFill>
              </a:rPr>
              <a:t>dead</a:t>
            </a:r>
            <a:r>
              <a:rPr lang="en-TR" sz="1700" dirty="0"/>
              <a:t>)</a:t>
            </a:r>
          </a:p>
          <a:p>
            <a:pPr lvl="1"/>
            <a:r>
              <a:rPr lang="en-TR" sz="1700" dirty="0"/>
              <a:t>UTC (time stamp)</a:t>
            </a:r>
          </a:p>
          <a:p>
            <a:pPr lvl="1"/>
            <a:r>
              <a:rPr lang="en-TR" sz="1700" dirty="0"/>
              <a:t>Half information</a:t>
            </a:r>
          </a:p>
          <a:p>
            <a:pPr lvl="1"/>
            <a:r>
              <a:rPr lang="en-TR" sz="1700" dirty="0"/>
              <a:t>Possession information (</a:t>
            </a:r>
            <a:r>
              <a:rPr lang="en-TR" sz="1700" dirty="0">
                <a:solidFill>
                  <a:srgbClr val="FF0000"/>
                </a:solidFill>
              </a:rPr>
              <a:t>home</a:t>
            </a:r>
            <a:r>
              <a:rPr lang="en-TR" sz="1700" dirty="0"/>
              <a:t> or </a:t>
            </a:r>
            <a:r>
              <a:rPr lang="en-TR" sz="1700" dirty="0">
                <a:solidFill>
                  <a:srgbClr val="0070C0"/>
                </a:solidFill>
              </a:rPr>
              <a:t>away</a:t>
            </a:r>
            <a:r>
              <a:rPr lang="en-TR" sz="1700" dirty="0"/>
              <a:t>)</a:t>
            </a:r>
          </a:p>
          <a:p>
            <a:pPr lvl="2"/>
            <a:r>
              <a:rPr lang="en-TR" sz="1500" dirty="0"/>
              <a:t>Throughout the match</a:t>
            </a:r>
          </a:p>
          <a:p>
            <a:pPr lvl="2"/>
            <a:r>
              <a:rPr lang="en-TR" sz="1500" dirty="0"/>
              <a:t>Only when the ball is alive</a:t>
            </a:r>
          </a:p>
          <a:p>
            <a:pPr lvl="1"/>
            <a:r>
              <a:rPr lang="en-TR" sz="1700" dirty="0"/>
              <a:t>Player and ball coordinates (to vertical coordinate system)</a:t>
            </a:r>
          </a:p>
          <a:p>
            <a:pPr lvl="2"/>
            <a:r>
              <a:rPr lang="en-TR" sz="1500" dirty="0"/>
              <a:t>Throughout the match</a:t>
            </a:r>
          </a:p>
          <a:p>
            <a:pPr lvl="2"/>
            <a:r>
              <a:rPr lang="en-TR" sz="1500" dirty="0"/>
              <a:t>Only when the ball is alive</a:t>
            </a:r>
          </a:p>
          <a:p>
            <a:pPr lvl="2"/>
            <a:r>
              <a:rPr lang="en-TR" sz="1500" dirty="0"/>
              <a:t>Mirrored versions (only when the ball is alive)</a:t>
            </a:r>
          </a:p>
          <a:p>
            <a:pPr lvl="1"/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64677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F6E83-31A9-04D2-C497-AB8869AE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TR" sz="3200"/>
              <a:t>Analyzed Match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football field with red and blue balls&#10;&#10;Description automatically generated">
            <a:extLst>
              <a:ext uri="{FF2B5EF4-FFF2-40B4-BE49-F238E27FC236}">
                <a16:creationId xmlns:a16="http://schemas.microsoft.com/office/drawing/2014/main" id="{38D78DC3-DC0F-9B7C-241D-41CE9178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783" y="53006"/>
            <a:ext cx="4401642" cy="680499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294BC-3A26-EDBF-BA42-A3D510032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295372"/>
              </p:ext>
            </p:extLst>
          </p:nvPr>
        </p:nvGraphicFramePr>
        <p:xfrm>
          <a:off x="601599" y="2260561"/>
          <a:ext cx="6411521" cy="290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800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9670D-248B-EC06-4A64-1F9DF8C7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TR" sz="3600"/>
              <a:t>Ball Location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football field&#10;&#10;Description automatically generated">
            <a:extLst>
              <a:ext uri="{FF2B5EF4-FFF2-40B4-BE49-F238E27FC236}">
                <a16:creationId xmlns:a16="http://schemas.microsoft.com/office/drawing/2014/main" id="{3A678A28-6171-A139-C682-F9EF5C67E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8" r="1" b="6286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A6E6D-1C9D-C0B6-BCD5-C657E9B2A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r>
              <a:rPr lang="en-TR" sz="1700"/>
              <a:t>Use mirrored spatial location of the ball according to one of the two teams to determine the direction of play and, consequently, the ball’s location.</a:t>
            </a:r>
          </a:p>
          <a:p>
            <a:r>
              <a:rPr lang="en-TR" sz="1700"/>
              <a:t>Frame-Level analysis.</a:t>
            </a:r>
          </a:p>
          <a:p>
            <a:endParaRPr lang="en-TR" sz="1700"/>
          </a:p>
        </p:txBody>
      </p:sp>
      <p:pic>
        <p:nvPicPr>
          <p:cNvPr id="8" name="Picture 7" descr="A screenshot of a football field&#10;&#10;Description automatically generated">
            <a:extLst>
              <a:ext uri="{FF2B5EF4-FFF2-40B4-BE49-F238E27FC236}">
                <a16:creationId xmlns:a16="http://schemas.microsoft.com/office/drawing/2014/main" id="{9B7A2DAB-0F19-53CB-7F94-00A10626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57" y="1517904"/>
            <a:ext cx="3311019" cy="49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4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76F23D8-F48E-4408-B216-AF6FBEB31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87B2F-0CA5-BFBC-76C3-D235B9EE1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83732"/>
            <a:ext cx="500176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Ball Location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57362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diagram of a football field&#10;&#10;Description automatically generated">
            <a:extLst>
              <a:ext uri="{FF2B5EF4-FFF2-40B4-BE49-F238E27FC236}">
                <a16:creationId xmlns:a16="http://schemas.microsoft.com/office/drawing/2014/main" id="{A040D30C-D736-CA0C-7623-2B10E540E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091095"/>
            <a:ext cx="2795016" cy="4160520"/>
          </a:xfrm>
          <a:prstGeom prst="rect">
            <a:avLst/>
          </a:prstGeom>
        </p:spPr>
      </p:pic>
      <p:pic>
        <p:nvPicPr>
          <p:cNvPr id="9" name="Picture 8" descr="A football field with red blue and white circles&#10;&#10;Description automatically generated">
            <a:extLst>
              <a:ext uri="{FF2B5EF4-FFF2-40B4-BE49-F238E27FC236}">
                <a16:creationId xmlns:a16="http://schemas.microsoft.com/office/drawing/2014/main" id="{E2CF93BA-4D5A-2941-A2EB-DA4E6B3C6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62" y="2086081"/>
            <a:ext cx="2797949" cy="4160520"/>
          </a:xfrm>
          <a:prstGeom prst="rect">
            <a:avLst/>
          </a:prstGeom>
        </p:spPr>
      </p:pic>
      <p:pic>
        <p:nvPicPr>
          <p:cNvPr id="7" name="Picture 6" descr="A diagram of a football field&#10;&#10;Description automatically generated">
            <a:extLst>
              <a:ext uri="{FF2B5EF4-FFF2-40B4-BE49-F238E27FC236}">
                <a16:creationId xmlns:a16="http://schemas.microsoft.com/office/drawing/2014/main" id="{706DDA66-BD07-9D5F-4D84-9748566A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57" y="2086081"/>
            <a:ext cx="2797949" cy="4160520"/>
          </a:xfrm>
          <a:prstGeom prst="rect">
            <a:avLst/>
          </a:prstGeom>
        </p:spPr>
      </p:pic>
      <p:pic>
        <p:nvPicPr>
          <p:cNvPr id="5" name="Content Placeholder 4" descr="A football field with red and blue balls&#10;&#10;Description automatically generated">
            <a:extLst>
              <a:ext uri="{FF2B5EF4-FFF2-40B4-BE49-F238E27FC236}">
                <a16:creationId xmlns:a16="http://schemas.microsoft.com/office/drawing/2014/main" id="{4E65CE2A-1409-49F6-FC49-F91CA9048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107424" y="2089682"/>
            <a:ext cx="2834640" cy="4153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76DB5E-88D7-A070-660E-69A0F17B9B08}"/>
              </a:ext>
            </a:extLst>
          </p:cNvPr>
          <p:cNvSpPr txBox="1"/>
          <p:nvPr/>
        </p:nvSpPr>
        <p:spPr>
          <a:xfrm>
            <a:off x="6559655" y="595221"/>
            <a:ext cx="505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dirty="0">
                <a:solidFill>
                  <a:srgbClr val="FF0000"/>
                </a:solidFill>
              </a:rPr>
              <a:t>Red dots: Home team</a:t>
            </a:r>
          </a:p>
          <a:p>
            <a:r>
              <a:rPr lang="en-TR" dirty="0">
                <a:solidFill>
                  <a:srgbClr val="002475"/>
                </a:solidFill>
              </a:rPr>
              <a:t>Blue dots: Away team</a:t>
            </a:r>
          </a:p>
          <a:p>
            <a:r>
              <a:rPr lang="en-TR" dirty="0">
                <a:solidFill>
                  <a:schemeClr val="accent3"/>
                </a:solidFill>
              </a:rPr>
              <a:t>Green dot: Ball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72C3B2-F61B-AE23-8105-E0CA75AAC07B}"/>
                  </a:ext>
                </a:extLst>
              </p14:cNvPr>
              <p14:cNvContentPartPr/>
              <p14:nvPr/>
            </p14:nvContentPartPr>
            <p14:xfrm>
              <a:off x="434408" y="260312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72C3B2-F61B-AE23-8105-E0CA75AAC0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408" y="249512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1621BD-11CD-2DC3-97FC-D7C9FA8BB851}"/>
                  </a:ext>
                </a:extLst>
              </p14:cNvPr>
              <p14:cNvContentPartPr/>
              <p14:nvPr/>
            </p14:nvContentPartPr>
            <p14:xfrm>
              <a:off x="5061488" y="392360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1621BD-11CD-2DC3-97FC-D7C9FA8BB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7848" y="38156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DF671E-67FC-0DC7-B4C1-48034F5A2400}"/>
                  </a:ext>
                </a:extLst>
              </p14:cNvPr>
              <p14:cNvContentPartPr/>
              <p14:nvPr/>
            </p14:nvContentPartPr>
            <p14:xfrm>
              <a:off x="7549088" y="260420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DF671E-67FC-0DC7-B4C1-48034F5A24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95448" y="24962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A789C9-2E77-E780-CABB-3AEEE2F9924C}"/>
                  </a:ext>
                </a:extLst>
              </p14:cNvPr>
              <p14:cNvContentPartPr/>
              <p14:nvPr/>
            </p14:nvContentPartPr>
            <p14:xfrm>
              <a:off x="11563448" y="525416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A789C9-2E77-E780-CABB-3AEEE2F992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09448" y="514616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142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4AAF-6EDC-F6C3-26A9-E274057D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Press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B88A6-8967-40FC-9094-F79E9489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990452"/>
            <a:ext cx="11208421" cy="4867547"/>
          </a:xfrm>
        </p:spPr>
        <p:txBody>
          <a:bodyPr>
            <a:normAutofit lnSpcReduction="10000"/>
          </a:bodyPr>
          <a:lstStyle/>
          <a:p>
            <a:r>
              <a:rPr lang="en-TR" sz="1800" dirty="0"/>
              <a:t>Frame-Level Analysis</a:t>
            </a:r>
          </a:p>
          <a:p>
            <a:pPr marL="0" indent="0">
              <a:buNone/>
            </a:pPr>
            <a:endParaRPr lang="en-TR" sz="1800" dirty="0"/>
          </a:p>
          <a:p>
            <a:r>
              <a:rPr lang="en-TR" sz="1800" dirty="0"/>
              <a:t>Direct Pressure: </a:t>
            </a:r>
          </a:p>
          <a:p>
            <a:pPr lvl="1"/>
            <a:r>
              <a:rPr lang="en-US" sz="1600" dirty="0">
                <a:effectLst/>
              </a:rPr>
              <a:t>Defensive action of a player, </a:t>
            </a:r>
            <a:r>
              <a:rPr lang="en-US" sz="1600" dirty="0">
                <a:solidFill>
                  <a:srgbClr val="FF0000"/>
                </a:solidFill>
                <a:effectLst/>
              </a:rPr>
              <a:t>reducing the distance </a:t>
            </a:r>
            <a:r>
              <a:rPr lang="en-US" sz="1600" dirty="0">
                <a:effectLst/>
              </a:rPr>
              <a:t>between themselves and the opponent in-possession of the ball. </a:t>
            </a:r>
          </a:p>
          <a:p>
            <a:pPr lvl="1"/>
            <a:r>
              <a:rPr lang="en-US" sz="1600" dirty="0"/>
              <a:t>The defending p</a:t>
            </a:r>
            <a:r>
              <a:rPr lang="en-US" sz="1600" b="0" i="0" u="none" strike="noStrike" dirty="0">
                <a:effectLst/>
              </a:rPr>
              <a:t>layer applies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aggressive pressure </a:t>
            </a:r>
            <a:r>
              <a:rPr lang="en-US" sz="1600" b="0" i="0" u="none" strike="noStrike" dirty="0">
                <a:effectLst/>
              </a:rPr>
              <a:t>on an opponent who has possession of the ball.</a:t>
            </a:r>
          </a:p>
          <a:p>
            <a:pPr marL="457200" lvl="1" indent="0">
              <a:buNone/>
            </a:pPr>
            <a:endParaRPr lang="en-TR" sz="1600" dirty="0"/>
          </a:p>
          <a:p>
            <a:r>
              <a:rPr lang="en-TR" sz="1800" dirty="0"/>
              <a:t>Indirect Pressure:</a:t>
            </a:r>
          </a:p>
          <a:p>
            <a:pPr lvl="1"/>
            <a:r>
              <a:rPr lang="en-US" sz="1600" b="0" i="0" u="none" strike="noStrike" dirty="0">
                <a:effectLst/>
              </a:rPr>
              <a:t>Defending players position themselves to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block passing lanes</a:t>
            </a:r>
            <a:r>
              <a:rPr lang="en-US" sz="1600" b="0" i="0" u="none" strike="noStrike" dirty="0">
                <a:effectLst/>
              </a:rPr>
              <a:t>,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cut off the ball carrier's options</a:t>
            </a:r>
            <a:r>
              <a:rPr lang="en-US" sz="1600" b="0" i="0" u="none" strike="noStrike" dirty="0">
                <a:effectLst/>
              </a:rPr>
              <a:t>, and apply pressure 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without committing to a full-on tackle </a:t>
            </a:r>
            <a:r>
              <a:rPr lang="en-US" sz="1600" b="0" i="0" u="none" strike="noStrike" dirty="0">
                <a:effectLst/>
              </a:rPr>
              <a:t>or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</a:rPr>
              <a:t> interception</a:t>
            </a:r>
            <a:r>
              <a:rPr lang="en-US" sz="1600" b="0" i="0" u="none" strike="noStrike" dirty="0">
                <a:effectLst/>
              </a:rPr>
              <a:t>.</a:t>
            </a:r>
          </a:p>
          <a:p>
            <a:pPr marL="457200" lvl="1" indent="0">
              <a:buNone/>
            </a:pPr>
            <a:r>
              <a:rPr lang="en-TR" sz="1600" dirty="0"/>
              <a:t> </a:t>
            </a:r>
          </a:p>
          <a:p>
            <a:r>
              <a:rPr lang="en-TR" sz="1800" dirty="0"/>
              <a:t>No Pressure:</a:t>
            </a:r>
          </a:p>
          <a:p>
            <a:pPr lvl="1"/>
            <a:r>
              <a:rPr lang="en-TR" sz="1600" dirty="0"/>
              <a:t>If no player is in control of the ball (within 3 meters distance to the ball).</a:t>
            </a:r>
          </a:p>
          <a:p>
            <a:pPr lvl="1"/>
            <a:r>
              <a:rPr lang="en-TR" sz="1600" dirty="0"/>
              <a:t>Neither Direct nor Indirect pressure applies.</a:t>
            </a:r>
          </a:p>
          <a:p>
            <a:pPr lvl="1"/>
            <a:endParaRPr lang="en-TR" sz="1200" dirty="0"/>
          </a:p>
          <a:p>
            <a:pPr lvl="1"/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37749953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9045</TotalTime>
  <Words>3822</Words>
  <Application>Microsoft Macintosh PowerPoint</Application>
  <PresentationFormat>Widescreen</PresentationFormat>
  <Paragraphs>431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ArialMT</vt:lpstr>
      <vt:lpstr>Calibri</vt:lpstr>
      <vt:lpstr>Cambria Math</vt:lpstr>
      <vt:lpstr>CambriaMath</vt:lpstr>
      <vt:lpstr>Neue Haas Grotesk Text Pro</vt:lpstr>
      <vt:lpstr>Söhne</vt:lpstr>
      <vt:lpstr>AccentBoxVTI</vt:lpstr>
      <vt:lpstr>Technical Analysis Using Tracking Data &amp; Event Data</vt:lpstr>
      <vt:lpstr>Concepts</vt:lpstr>
      <vt:lpstr>Data</vt:lpstr>
      <vt:lpstr>Data</vt:lpstr>
      <vt:lpstr>Parser Class</vt:lpstr>
      <vt:lpstr>Analyzed Match</vt:lpstr>
      <vt:lpstr>Ball Location</vt:lpstr>
      <vt:lpstr>Ball Location</vt:lpstr>
      <vt:lpstr>Press Classification</vt:lpstr>
      <vt:lpstr>Pressure Classification</vt:lpstr>
      <vt:lpstr>Pressure Classification</vt:lpstr>
      <vt:lpstr>Pressure Classification </vt:lpstr>
      <vt:lpstr>Running Total of Effective Time</vt:lpstr>
      <vt:lpstr>Running Total of Ball Out of Play</vt:lpstr>
      <vt:lpstr>Progression Classification</vt:lpstr>
      <vt:lpstr>Progression Classification</vt:lpstr>
      <vt:lpstr>Progression Classification</vt:lpstr>
      <vt:lpstr>Progression Classification</vt:lpstr>
      <vt:lpstr>Pass Classification</vt:lpstr>
      <vt:lpstr>Pass Classification</vt:lpstr>
      <vt:lpstr>Pass Classification</vt:lpstr>
      <vt:lpstr>Limitations &amp; Future Work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Analysis Using Tracking Data &amp; Event Data</dc:title>
  <dc:creator>Microsoft Office User</dc:creator>
  <cp:lastModifiedBy>Dogan Parlak</cp:lastModifiedBy>
  <cp:revision>308</cp:revision>
  <dcterms:created xsi:type="dcterms:W3CDTF">2023-10-30T09:04:53Z</dcterms:created>
  <dcterms:modified xsi:type="dcterms:W3CDTF">2023-11-27T14:35:45Z</dcterms:modified>
</cp:coreProperties>
</file>